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68" r:id="rId2"/>
    <p:sldId id="270" r:id="rId3"/>
    <p:sldId id="299" r:id="rId4"/>
    <p:sldId id="300" r:id="rId5"/>
    <p:sldId id="301" r:id="rId6"/>
    <p:sldId id="302" r:id="rId7"/>
    <p:sldId id="303" r:id="rId8"/>
    <p:sldId id="304" r:id="rId9"/>
    <p:sldId id="305" r:id="rId10"/>
    <p:sldId id="306" r:id="rId11"/>
    <p:sldId id="307" r:id="rId12"/>
    <p:sldId id="308" r:id="rId13"/>
    <p:sldId id="309" r:id="rId14"/>
    <p:sldId id="310" r:id="rId15"/>
    <p:sldId id="311" r:id="rId16"/>
    <p:sldId id="313" r:id="rId17"/>
    <p:sldId id="312" r:id="rId18"/>
    <p:sldId id="314" r:id="rId19"/>
    <p:sldId id="315" r:id="rId20"/>
    <p:sldId id="317" r:id="rId21"/>
    <p:sldId id="318" r:id="rId22"/>
    <p:sldId id="319" r:id="rId23"/>
    <p:sldId id="298" r:id="rId24"/>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8CC"/>
    <a:srgbClr val="4E5055"/>
    <a:srgbClr val="003452"/>
    <a:srgbClr val="002237"/>
    <a:srgbClr val="005A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091" autoAdjust="0"/>
    <p:restoredTop sz="94660"/>
  </p:normalViewPr>
  <p:slideViewPr>
    <p:cSldViewPr snapToGrid="0">
      <p:cViewPr>
        <p:scale>
          <a:sx n="60" d="100"/>
          <a:sy n="60" d="100"/>
        </p:scale>
        <p:origin x="-354" y="-113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7"/>
          </a:xfrm>
          <a:prstGeom prst="rect">
            <a:avLst/>
          </a:prstGeom>
        </p:spPr>
        <p:txBody>
          <a:bodyPr vert="horz" lIns="92487" tIns="46244" rIns="92487" bIns="46244" rtlCol="0"/>
          <a:lstStyle>
            <a:lvl1pPr algn="l">
              <a:defRPr sz="1200"/>
            </a:lvl1pPr>
          </a:lstStyle>
          <a:p>
            <a:endParaRPr lang="en-US"/>
          </a:p>
        </p:txBody>
      </p:sp>
      <p:sp>
        <p:nvSpPr>
          <p:cNvPr id="3" name="Date Placeholder 2"/>
          <p:cNvSpPr>
            <a:spLocks noGrp="1"/>
          </p:cNvSpPr>
          <p:nvPr>
            <p:ph type="dt" idx="1"/>
          </p:nvPr>
        </p:nvSpPr>
        <p:spPr>
          <a:xfrm>
            <a:off x="3936768" y="0"/>
            <a:ext cx="3011699" cy="463407"/>
          </a:xfrm>
          <a:prstGeom prst="rect">
            <a:avLst/>
          </a:prstGeom>
        </p:spPr>
        <p:txBody>
          <a:bodyPr vert="horz" lIns="92487" tIns="46244" rIns="92487" bIns="46244" rtlCol="0"/>
          <a:lstStyle>
            <a:lvl1pPr algn="r">
              <a:defRPr sz="1200"/>
            </a:lvl1pPr>
          </a:lstStyle>
          <a:p>
            <a:fld id="{7E7BD6DF-DCE9-4C1D-8132-F218E982F4FE}" type="datetimeFigureOut">
              <a:rPr lang="en-US" smtClean="0"/>
              <a:t>5/13/2015</a:t>
            </a:fld>
            <a:endParaRPr lang="en-US"/>
          </a:p>
        </p:txBody>
      </p:sp>
      <p:sp>
        <p:nvSpPr>
          <p:cNvPr id="4" name="Slide Image Placeholder 3"/>
          <p:cNvSpPr>
            <a:spLocks noGrp="1" noRot="1" noChangeAspect="1"/>
          </p:cNvSpPr>
          <p:nvPr>
            <p:ph type="sldImg" idx="2"/>
          </p:nvPr>
        </p:nvSpPr>
        <p:spPr>
          <a:xfrm>
            <a:off x="706438" y="1154113"/>
            <a:ext cx="5537200" cy="3116262"/>
          </a:xfrm>
          <a:prstGeom prst="rect">
            <a:avLst/>
          </a:prstGeom>
          <a:noFill/>
          <a:ln w="12700">
            <a:solidFill>
              <a:prstClr val="black"/>
            </a:solidFill>
          </a:ln>
        </p:spPr>
        <p:txBody>
          <a:bodyPr vert="horz" lIns="92487" tIns="46244" rIns="92487" bIns="46244"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87" tIns="46244" rIns="92487" bIns="4624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3406"/>
          </a:xfrm>
          <a:prstGeom prst="rect">
            <a:avLst/>
          </a:prstGeom>
        </p:spPr>
        <p:txBody>
          <a:bodyPr vert="horz" lIns="92487" tIns="46244" rIns="92487" bIns="46244"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6"/>
          </a:xfrm>
          <a:prstGeom prst="rect">
            <a:avLst/>
          </a:prstGeom>
        </p:spPr>
        <p:txBody>
          <a:bodyPr vert="horz" lIns="92487" tIns="46244" rIns="92487" bIns="46244" rtlCol="0" anchor="b"/>
          <a:lstStyle>
            <a:lvl1pPr algn="r">
              <a:defRPr sz="1200"/>
            </a:lvl1pPr>
          </a:lstStyle>
          <a:p>
            <a:fld id="{58B0E125-F85B-415E-8540-5F3C621F6B94}" type="slidenum">
              <a:rPr lang="en-US" smtClean="0"/>
              <a:t>‹#›</a:t>
            </a:fld>
            <a:endParaRPr lang="en-US"/>
          </a:p>
        </p:txBody>
      </p:sp>
    </p:spTree>
    <p:extLst>
      <p:ext uri="{BB962C8B-B14F-4D97-AF65-F5344CB8AC3E}">
        <p14:creationId xmlns:p14="http://schemas.microsoft.com/office/powerpoint/2010/main" val="1816594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irs.gov/file_source/pub/irs-pdf/f9465.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solidFill>
                  <a:srgbClr val="000000"/>
                </a:solidFill>
                <a:ea typeface="ＭＳ Ｐゴシック" pitchFamily="34" charset="-128"/>
              </a:rPr>
              <a:t>The entire First Step Financial Security education session by Southern Bancorp consisting of Money, Credit and Debt management sessions can be presented as a single day seminar, which would</a:t>
            </a:r>
            <a:r>
              <a:rPr lang="en-US" altLang="en-US" dirty="0" smtClean="0"/>
              <a:t> last for one and half hours.  This session is meant to provide overview or introduction of the topics mentioned.  Individuals needing in depth financial counseling can contact …….</a:t>
            </a:r>
            <a:endParaRPr lang="en-US" altLang="en-US" dirty="0" smtClean="0">
              <a:solidFill>
                <a:srgbClr val="000000"/>
              </a:solidFill>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58B0E125-F85B-415E-8540-5F3C621F6B94}" type="slidenum">
              <a:rPr lang="en-US" smtClean="0"/>
              <a:t>1</a:t>
            </a:fld>
            <a:endParaRPr lang="en-US"/>
          </a:p>
        </p:txBody>
      </p:sp>
    </p:spTree>
    <p:extLst>
      <p:ext uri="{BB962C8B-B14F-4D97-AF65-F5344CB8AC3E}">
        <p14:creationId xmlns:p14="http://schemas.microsoft.com/office/powerpoint/2010/main" val="1055636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ct val="0"/>
              </a:spcBef>
              <a:buFont typeface="Arial" pitchFamily="34" charset="0"/>
              <a:buChar char="•"/>
              <a:defRPr/>
            </a:pPr>
            <a:r>
              <a:rPr lang="en-US" dirty="0" smtClean="0">
                <a:solidFill>
                  <a:srgbClr val="000000"/>
                </a:solidFill>
                <a:latin typeface="Times New Roman" pitchFamily="18" charset="0"/>
                <a:ea typeface="ＭＳ Ｐゴシック" pitchFamily="34" charset="-128"/>
              </a:rPr>
              <a:t>Savings accounts at banks and credit unions are insured by the federal government for up to $250,000. </a:t>
            </a:r>
          </a:p>
          <a:p>
            <a:pPr marL="171450" indent="-171450">
              <a:spcBef>
                <a:spcPct val="0"/>
              </a:spcBef>
              <a:buFont typeface="Arial" pitchFamily="34" charset="0"/>
              <a:buChar char="•"/>
              <a:defRPr/>
            </a:pPr>
            <a:endParaRPr lang="en-US" dirty="0" smtClean="0">
              <a:solidFill>
                <a:srgbClr val="000000"/>
              </a:solidFill>
              <a:latin typeface="Times New Roman" pitchFamily="18" charset="0"/>
              <a:ea typeface="ＭＳ Ｐゴシック" pitchFamily="34" charset="-128"/>
            </a:endParaRPr>
          </a:p>
          <a:p>
            <a:pPr marL="171450" indent="-171450">
              <a:spcBef>
                <a:spcPct val="0"/>
              </a:spcBef>
              <a:buFont typeface="Arial" pitchFamily="34" charset="0"/>
              <a:buChar char="•"/>
              <a:defRPr/>
            </a:pPr>
            <a:r>
              <a:rPr lang="en-US" dirty="0" smtClean="0">
                <a:solidFill>
                  <a:srgbClr val="000000"/>
                </a:solidFill>
                <a:latin typeface="Times New Roman" pitchFamily="18" charset="0"/>
                <a:ea typeface="ＭＳ Ｐゴシック" pitchFamily="34" charset="-128"/>
              </a:rPr>
              <a:t>The financial institution pays you interest on the money you have in a savings account. </a:t>
            </a:r>
          </a:p>
          <a:p>
            <a:pPr marL="171450" indent="-171450">
              <a:spcBef>
                <a:spcPct val="0"/>
              </a:spcBef>
              <a:buFont typeface="Arial" pitchFamily="34" charset="0"/>
              <a:buChar char="•"/>
              <a:defRPr/>
            </a:pPr>
            <a:endParaRPr lang="en-US" dirty="0" smtClean="0">
              <a:solidFill>
                <a:srgbClr val="000000"/>
              </a:solidFill>
              <a:latin typeface="Times New Roman" pitchFamily="18" charset="0"/>
              <a:ea typeface="ＭＳ Ｐゴシック" pitchFamily="34" charset="-128"/>
            </a:endParaRPr>
          </a:p>
          <a:p>
            <a:pPr marL="171450" indent="-171450">
              <a:spcBef>
                <a:spcPct val="0"/>
              </a:spcBef>
              <a:buFont typeface="Arial" pitchFamily="34" charset="0"/>
              <a:buChar char="•"/>
              <a:defRPr/>
            </a:pPr>
            <a:r>
              <a:rPr lang="en-US" dirty="0" smtClean="0">
                <a:solidFill>
                  <a:srgbClr val="000000"/>
                </a:solidFill>
                <a:latin typeface="Times New Roman" pitchFamily="18" charset="0"/>
                <a:ea typeface="ＭＳ Ｐゴシック" pitchFamily="34" charset="-128"/>
              </a:rPr>
              <a:t>You can make deposits into your account and withdraw money when you need it. </a:t>
            </a:r>
          </a:p>
          <a:p>
            <a:pPr eaLnBrk="1" hangingPunct="1">
              <a:spcBef>
                <a:spcPct val="0"/>
              </a:spcBef>
              <a:defRPr/>
            </a:pPr>
            <a:endParaRPr lang="en-US" dirty="0" smtClean="0">
              <a:latin typeface="Times" pitchFamily="-109"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58B0E125-F85B-415E-8540-5F3C621F6B94}" type="slidenum">
              <a:rPr lang="en-US" smtClean="0"/>
              <a:t>7</a:t>
            </a:fld>
            <a:endParaRPr lang="en-US"/>
          </a:p>
        </p:txBody>
      </p:sp>
    </p:spTree>
    <p:extLst>
      <p:ext uri="{BB962C8B-B14F-4D97-AF65-F5344CB8AC3E}">
        <p14:creationId xmlns:p14="http://schemas.microsoft.com/office/powerpoint/2010/main" val="1186701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sz="1200" dirty="0" smtClean="0">
                <a:solidFill>
                  <a:srgbClr val="000000"/>
                </a:solidFill>
                <a:latin typeface="Times New Roman" pitchFamily="18" charset="0"/>
                <a:ea typeface="ＭＳ Ｐゴシック" pitchFamily="34" charset="-128"/>
              </a:rPr>
              <a:t>- CDs sold by banks and some brokerage companies are insured by the FDIC up to $250,000 per depositor.</a:t>
            </a:r>
          </a:p>
          <a:p>
            <a:pPr>
              <a:spcBef>
                <a:spcPct val="0"/>
              </a:spcBef>
            </a:pPr>
            <a:r>
              <a:rPr lang="en-US" altLang="en-US" sz="1200" dirty="0" smtClean="0">
                <a:solidFill>
                  <a:srgbClr val="000000"/>
                </a:solidFill>
                <a:latin typeface="Times New Roman" pitchFamily="18" charset="0"/>
                <a:ea typeface="ＭＳ Ｐゴシック" pitchFamily="34" charset="-128"/>
              </a:rPr>
              <a:t>- CD rates vary widely, but are usually higher than rates paid on savings accounts.</a:t>
            </a:r>
          </a:p>
          <a:p>
            <a:pPr>
              <a:spcBef>
                <a:spcPct val="0"/>
              </a:spcBef>
            </a:pPr>
            <a:endParaRPr lang="en-US" altLang="en-US" sz="1200" dirty="0" smtClean="0">
              <a:solidFill>
                <a:srgbClr val="000000"/>
              </a:solidFill>
              <a:latin typeface="Times New Roman" pitchFamily="18" charset="0"/>
              <a:ea typeface="ＭＳ Ｐゴシック" pitchFamily="34" charset="-128"/>
            </a:endParaRPr>
          </a:p>
          <a:p>
            <a:pPr>
              <a:spcBef>
                <a:spcPct val="0"/>
              </a:spcBef>
            </a:pPr>
            <a:endParaRPr lang="en-US" altLang="en-US" sz="1200" dirty="0" smtClean="0">
              <a:solidFill>
                <a:srgbClr val="000000"/>
              </a:solidFill>
              <a:latin typeface="Times New Roman" pitchFamily="18" charset="0"/>
              <a:ea typeface="ＭＳ Ｐゴシック" pitchFamily="34" charset="-128"/>
            </a:endParaRPr>
          </a:p>
          <a:p>
            <a:pPr>
              <a:spcBef>
                <a:spcPct val="0"/>
              </a:spcBef>
            </a:pPr>
            <a:r>
              <a:rPr lang="en-US" altLang="en-US" sz="1200" dirty="0" smtClean="0">
                <a:solidFill>
                  <a:srgbClr val="000000"/>
                </a:solidFill>
                <a:latin typeface="Times New Roman" pitchFamily="18" charset="0"/>
                <a:ea typeface="ＭＳ Ｐゴシック" pitchFamily="34" charset="-128"/>
              </a:rPr>
              <a:t>IDAs can help participants:</a:t>
            </a:r>
          </a:p>
          <a:p>
            <a:pPr>
              <a:spcBef>
                <a:spcPct val="0"/>
              </a:spcBef>
            </a:pPr>
            <a:r>
              <a:rPr lang="en-US" altLang="en-US" sz="1200" dirty="0" smtClean="0">
                <a:solidFill>
                  <a:srgbClr val="000000"/>
                </a:solidFill>
                <a:latin typeface="Times New Roman" pitchFamily="18" charset="0"/>
                <a:ea typeface="ＭＳ Ｐゴシック" pitchFamily="34" charset="-128"/>
              </a:rPr>
              <a:t>- pay for post-secondary education</a:t>
            </a:r>
          </a:p>
          <a:p>
            <a:pPr>
              <a:spcBef>
                <a:spcPct val="0"/>
              </a:spcBef>
            </a:pPr>
            <a:r>
              <a:rPr lang="en-US" altLang="en-US" sz="1200" dirty="0" smtClean="0">
                <a:solidFill>
                  <a:srgbClr val="000000"/>
                </a:solidFill>
                <a:latin typeface="Times New Roman" pitchFamily="18" charset="0"/>
                <a:ea typeface="ＭＳ Ｐゴシック" pitchFamily="34" charset="-128"/>
              </a:rPr>
              <a:t>- obtain job training</a:t>
            </a:r>
          </a:p>
          <a:p>
            <a:pPr>
              <a:spcBef>
                <a:spcPct val="0"/>
              </a:spcBef>
            </a:pPr>
            <a:r>
              <a:rPr lang="en-US" altLang="en-US" sz="1200" dirty="0" smtClean="0">
                <a:solidFill>
                  <a:srgbClr val="000000"/>
                </a:solidFill>
                <a:latin typeface="Times New Roman" pitchFamily="18" charset="0"/>
                <a:ea typeface="ＭＳ Ｐゴシック" pitchFamily="34" charset="-128"/>
              </a:rPr>
              <a:t>- buy a home</a:t>
            </a:r>
          </a:p>
          <a:p>
            <a:pPr>
              <a:spcBef>
                <a:spcPct val="0"/>
              </a:spcBef>
            </a:pPr>
            <a:r>
              <a:rPr lang="en-US" altLang="en-US" sz="1200" dirty="0" smtClean="0">
                <a:solidFill>
                  <a:srgbClr val="000000"/>
                </a:solidFill>
                <a:latin typeface="Times New Roman" pitchFamily="18" charset="0"/>
                <a:ea typeface="ＭＳ Ｐゴシック" pitchFamily="34" charset="-128"/>
              </a:rPr>
              <a:t>- start their own business</a:t>
            </a:r>
          </a:p>
          <a:p>
            <a:pPr eaLnBrk="1" hangingPunct="1">
              <a:spcBef>
                <a:spcPct val="0"/>
              </a:spcBef>
            </a:pPr>
            <a:endParaRPr lang="en-US" altLang="en-US" sz="1200" dirty="0" smtClean="0">
              <a:latin typeface="Times New Roman" pitchFamily="18"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58B0E125-F85B-415E-8540-5F3C621F6B94}" type="slidenum">
              <a:rPr lang="en-US" smtClean="0"/>
              <a:t>8</a:t>
            </a:fld>
            <a:endParaRPr lang="en-US"/>
          </a:p>
        </p:txBody>
      </p:sp>
    </p:spTree>
    <p:extLst>
      <p:ext uri="{BB962C8B-B14F-4D97-AF65-F5344CB8AC3E}">
        <p14:creationId xmlns:p14="http://schemas.microsoft.com/office/powerpoint/2010/main" val="4218869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latin typeface="Times New Roman" pitchFamily="18" charset="0"/>
                <a:ea typeface="ＭＳ Ｐゴシック" pitchFamily="34" charset="-128"/>
              </a:rPr>
              <a:t>Before paying taxes with a credit card, check with your credit card company.</a:t>
            </a:r>
          </a:p>
          <a:p>
            <a:endParaRPr lang="en-US" dirty="0"/>
          </a:p>
        </p:txBody>
      </p:sp>
      <p:sp>
        <p:nvSpPr>
          <p:cNvPr id="4" name="Slide Number Placeholder 3"/>
          <p:cNvSpPr>
            <a:spLocks noGrp="1"/>
          </p:cNvSpPr>
          <p:nvPr>
            <p:ph type="sldNum" sz="quarter" idx="10"/>
          </p:nvPr>
        </p:nvSpPr>
        <p:spPr/>
        <p:txBody>
          <a:bodyPr/>
          <a:lstStyle/>
          <a:p>
            <a:fld id="{58B0E125-F85B-415E-8540-5F3C621F6B94}" type="slidenum">
              <a:rPr lang="en-US" smtClean="0"/>
              <a:t>10</a:t>
            </a:fld>
            <a:endParaRPr lang="en-US"/>
          </a:p>
        </p:txBody>
      </p:sp>
    </p:spTree>
    <p:extLst>
      <p:ext uri="{BB962C8B-B14F-4D97-AF65-F5344CB8AC3E}">
        <p14:creationId xmlns:p14="http://schemas.microsoft.com/office/powerpoint/2010/main" val="2359925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US" altLang="en-US" sz="1100" dirty="0" smtClean="0">
                <a:solidFill>
                  <a:srgbClr val="000000"/>
                </a:solidFill>
                <a:latin typeface="Arial" pitchFamily="34" charset="0"/>
                <a:ea typeface="ＭＳ Ｐゴシック" pitchFamily="34" charset="-128"/>
              </a:rPr>
              <a:t>To get an extension, you must submit a simple extension form (Form 4868) electronically or by mail. However, this is only an extension to file your return, not an extension to pay what you owe. You still must pay what you owe by April 15. If you don’t penalties and interest charges  will be added onto your unpaid portion of your tax. </a:t>
            </a:r>
          </a:p>
          <a:p>
            <a:pPr>
              <a:buFontTx/>
              <a:buChar char="•"/>
            </a:pPr>
            <a:r>
              <a:rPr lang="en-US" altLang="en-US" sz="1100" dirty="0" smtClean="0">
                <a:solidFill>
                  <a:srgbClr val="000000"/>
                </a:solidFill>
                <a:latin typeface="Arial" pitchFamily="34" charset="0"/>
                <a:ea typeface="ＭＳ Ｐゴシック" pitchFamily="34" charset="-128"/>
              </a:rPr>
              <a:t>The Earned Income Tax Credit is a valuable credit for low-income workers. You MUST file a return to get the credit</a:t>
            </a:r>
          </a:p>
          <a:p>
            <a:pPr>
              <a:buFontTx/>
              <a:buChar char="•"/>
            </a:pPr>
            <a:r>
              <a:rPr lang="en-US" altLang="en-US" sz="1100" dirty="0" smtClean="0">
                <a:solidFill>
                  <a:srgbClr val="000000"/>
                </a:solidFill>
                <a:latin typeface="Arial" pitchFamily="34" charset="0"/>
                <a:ea typeface="ＭＳ Ｐゴシック" pitchFamily="34" charset="-128"/>
              </a:rPr>
              <a:t>The following options are available to you</a:t>
            </a:r>
          </a:p>
          <a:p>
            <a:pPr lvl="1">
              <a:buFontTx/>
              <a:buChar char="•"/>
            </a:pPr>
            <a:r>
              <a:rPr lang="en-US" altLang="en-US" sz="1100" dirty="0" smtClean="0">
                <a:solidFill>
                  <a:srgbClr val="000000"/>
                </a:solidFill>
                <a:latin typeface="Arial" pitchFamily="34" charset="0"/>
                <a:ea typeface="ＭＳ Ｐゴシック" pitchFamily="34" charset="-128"/>
              </a:rPr>
              <a:t>Pay as much as you can with your taxes</a:t>
            </a:r>
          </a:p>
          <a:p>
            <a:pPr lvl="1">
              <a:buFontTx/>
              <a:buChar char="•"/>
            </a:pPr>
            <a:r>
              <a:rPr lang="en-US" altLang="en-US" sz="1100" dirty="0" smtClean="0">
                <a:solidFill>
                  <a:srgbClr val="000000"/>
                </a:solidFill>
                <a:latin typeface="Arial" pitchFamily="34" charset="0"/>
                <a:ea typeface="ＭＳ Ｐゴシック" pitchFamily="34" charset="-128"/>
              </a:rPr>
              <a:t>Complete form</a:t>
            </a:r>
            <a:r>
              <a:rPr lang="en-US" altLang="en-US" dirty="0" smtClean="0">
                <a:hlinkClick r:id="rId3"/>
              </a:rPr>
              <a:t> 9465, Installment Agreement Request</a:t>
            </a:r>
            <a:r>
              <a:rPr lang="en-US" altLang="en-US" dirty="0" smtClean="0"/>
              <a:t> to request that you make installment payments on the taxes you owe</a:t>
            </a:r>
          </a:p>
          <a:p>
            <a:pPr lvl="1">
              <a:buFontTx/>
              <a:buChar char="•"/>
            </a:pPr>
            <a:r>
              <a:rPr lang="en-US" altLang="en-US" dirty="0" smtClean="0"/>
              <a:t>Call IRS at -1800-829-1040 before April 15 to request for 120 day payment option</a:t>
            </a:r>
            <a:endParaRPr lang="en-US" altLang="en-US" sz="1100" dirty="0" smtClean="0">
              <a:solidFill>
                <a:srgbClr val="000000"/>
              </a:solidFill>
              <a:latin typeface="Arial" pitchFamily="34" charset="0"/>
              <a:ea typeface="ＭＳ Ｐゴシック" pitchFamily="34" charset="-128"/>
            </a:endParaRPr>
          </a:p>
          <a:p>
            <a:pPr>
              <a:buFontTx/>
              <a:buChar char="•"/>
            </a:pPr>
            <a:r>
              <a:rPr lang="en-US" altLang="en-US" dirty="0" smtClean="0"/>
              <a:t>Refund Anticipation Loan (RAL) is money borrowed by a taxpayer from a lender based on the taxpayer’s anticipated income tax refund</a:t>
            </a:r>
          </a:p>
          <a:p>
            <a:pPr>
              <a:buFontTx/>
              <a:buChar char="•"/>
            </a:pPr>
            <a:r>
              <a:rPr lang="en-US" altLang="en-US" dirty="0" smtClean="0"/>
              <a:t>Refund Anticipation Check (RAC) which directs the refund to a financial institution which disburses fees and the balance to the taxpayer. The IRS is in no way involved in or responsible for RAL (www.irs.com)</a:t>
            </a:r>
          </a:p>
          <a:p>
            <a:endParaRPr lang="en-US" dirty="0"/>
          </a:p>
        </p:txBody>
      </p:sp>
      <p:sp>
        <p:nvSpPr>
          <p:cNvPr id="4" name="Slide Number Placeholder 3"/>
          <p:cNvSpPr>
            <a:spLocks noGrp="1"/>
          </p:cNvSpPr>
          <p:nvPr>
            <p:ph type="sldNum" sz="quarter" idx="10"/>
          </p:nvPr>
        </p:nvSpPr>
        <p:spPr/>
        <p:txBody>
          <a:bodyPr/>
          <a:lstStyle/>
          <a:p>
            <a:fld id="{58B0E125-F85B-415E-8540-5F3C621F6B94}" type="slidenum">
              <a:rPr lang="en-US" smtClean="0"/>
              <a:t>11</a:t>
            </a:fld>
            <a:endParaRPr lang="en-US"/>
          </a:p>
        </p:txBody>
      </p:sp>
    </p:spTree>
    <p:extLst>
      <p:ext uri="{BB962C8B-B14F-4D97-AF65-F5344CB8AC3E}">
        <p14:creationId xmlns:p14="http://schemas.microsoft.com/office/powerpoint/2010/main" val="2319572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FICO Scores range from 300 up to 850, and average scores fall between 670 and 680. The median FICO Score is 710. Many credit scoring models exist, each with its own unique calculation, because different lenders may require customized scoring models when evaluating and assessing your creditworthiness for their specific offer.</a:t>
            </a:r>
          </a:p>
          <a:p>
            <a:endParaRPr lang="en-US" dirty="0"/>
          </a:p>
        </p:txBody>
      </p:sp>
      <p:sp>
        <p:nvSpPr>
          <p:cNvPr id="4" name="Slide Number Placeholder 3"/>
          <p:cNvSpPr>
            <a:spLocks noGrp="1"/>
          </p:cNvSpPr>
          <p:nvPr>
            <p:ph type="sldNum" sz="quarter" idx="10"/>
          </p:nvPr>
        </p:nvSpPr>
        <p:spPr/>
        <p:txBody>
          <a:bodyPr/>
          <a:lstStyle/>
          <a:p>
            <a:fld id="{58B0E125-F85B-415E-8540-5F3C621F6B94}" type="slidenum">
              <a:rPr lang="en-US" smtClean="0"/>
              <a:t>13</a:t>
            </a:fld>
            <a:endParaRPr lang="en-US"/>
          </a:p>
        </p:txBody>
      </p:sp>
    </p:spTree>
    <p:extLst>
      <p:ext uri="{BB962C8B-B14F-4D97-AF65-F5344CB8AC3E}">
        <p14:creationId xmlns:p14="http://schemas.microsoft.com/office/powerpoint/2010/main" val="2391703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B0E125-F85B-415E-8540-5F3C621F6B94}" type="slidenum">
              <a:rPr lang="en-US" smtClean="0"/>
              <a:t>23</a:t>
            </a:fld>
            <a:endParaRPr lang="en-US"/>
          </a:p>
        </p:txBody>
      </p:sp>
    </p:spTree>
    <p:extLst>
      <p:ext uri="{BB962C8B-B14F-4D97-AF65-F5344CB8AC3E}">
        <p14:creationId xmlns:p14="http://schemas.microsoft.com/office/powerpoint/2010/main" val="938619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FD824C-7A2B-4ACE-BAF0-6F46E4906030}" type="datetimeFigureOut">
              <a:rPr lang="en-US" smtClean="0"/>
              <a:t>5/13/2015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968B4-2FB6-414C-AF85-A41813507693}" type="slidenum">
              <a:rPr lang="en-US" smtClean="0"/>
              <a:t>‹#›</a:t>
            </a:fld>
            <a:endParaRPr lang="en-US"/>
          </a:p>
        </p:txBody>
      </p:sp>
    </p:spTree>
    <p:extLst>
      <p:ext uri="{BB962C8B-B14F-4D97-AF65-F5344CB8AC3E}">
        <p14:creationId xmlns:p14="http://schemas.microsoft.com/office/powerpoint/2010/main" val="2789051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FD824C-7A2B-4ACE-BAF0-6F46E4906030}" type="datetimeFigureOut">
              <a:rPr lang="en-US" smtClean="0"/>
              <a:t>5/13/2015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968B4-2FB6-414C-AF85-A41813507693}" type="slidenum">
              <a:rPr lang="en-US" smtClean="0"/>
              <a:t>‹#›</a:t>
            </a:fld>
            <a:endParaRPr lang="en-US"/>
          </a:p>
        </p:txBody>
      </p:sp>
    </p:spTree>
    <p:extLst>
      <p:ext uri="{BB962C8B-B14F-4D97-AF65-F5344CB8AC3E}">
        <p14:creationId xmlns:p14="http://schemas.microsoft.com/office/powerpoint/2010/main" val="1573281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FD824C-7A2B-4ACE-BAF0-6F46E4906030}" type="datetimeFigureOut">
              <a:rPr lang="en-US" smtClean="0"/>
              <a:t>5/13/2015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968B4-2FB6-414C-AF85-A41813507693}" type="slidenum">
              <a:rPr lang="en-US" smtClean="0"/>
              <a:t>‹#›</a:t>
            </a:fld>
            <a:endParaRPr lang="en-US"/>
          </a:p>
        </p:txBody>
      </p:sp>
    </p:spTree>
    <p:extLst>
      <p:ext uri="{BB962C8B-B14F-4D97-AF65-F5344CB8AC3E}">
        <p14:creationId xmlns:p14="http://schemas.microsoft.com/office/powerpoint/2010/main" val="863526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FD824C-7A2B-4ACE-BAF0-6F46E4906030}" type="datetimeFigureOut">
              <a:rPr lang="en-US" smtClean="0"/>
              <a:t>5/13/2015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968B4-2FB6-414C-AF85-A41813507693}" type="slidenum">
              <a:rPr lang="en-US" smtClean="0"/>
              <a:t>‹#›</a:t>
            </a:fld>
            <a:endParaRPr lang="en-US"/>
          </a:p>
        </p:txBody>
      </p:sp>
    </p:spTree>
    <p:extLst>
      <p:ext uri="{BB962C8B-B14F-4D97-AF65-F5344CB8AC3E}">
        <p14:creationId xmlns:p14="http://schemas.microsoft.com/office/powerpoint/2010/main" val="1521436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FD824C-7A2B-4ACE-BAF0-6F46E4906030}" type="datetimeFigureOut">
              <a:rPr lang="en-US" smtClean="0"/>
              <a:t>5/13/2015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968B4-2FB6-414C-AF85-A41813507693}" type="slidenum">
              <a:rPr lang="en-US" smtClean="0"/>
              <a:t>‹#›</a:t>
            </a:fld>
            <a:endParaRPr lang="en-US"/>
          </a:p>
        </p:txBody>
      </p:sp>
    </p:spTree>
    <p:extLst>
      <p:ext uri="{BB962C8B-B14F-4D97-AF65-F5344CB8AC3E}">
        <p14:creationId xmlns:p14="http://schemas.microsoft.com/office/powerpoint/2010/main" val="3142536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FD824C-7A2B-4ACE-BAF0-6F46E4906030}" type="datetimeFigureOut">
              <a:rPr lang="en-US" smtClean="0"/>
              <a:t>5/13/2015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E968B4-2FB6-414C-AF85-A41813507693}" type="slidenum">
              <a:rPr lang="en-US" smtClean="0"/>
              <a:t>‹#›</a:t>
            </a:fld>
            <a:endParaRPr lang="en-US"/>
          </a:p>
        </p:txBody>
      </p:sp>
    </p:spTree>
    <p:extLst>
      <p:ext uri="{BB962C8B-B14F-4D97-AF65-F5344CB8AC3E}">
        <p14:creationId xmlns:p14="http://schemas.microsoft.com/office/powerpoint/2010/main" val="3493302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FD824C-7A2B-4ACE-BAF0-6F46E4906030}" type="datetimeFigureOut">
              <a:rPr lang="en-US" smtClean="0"/>
              <a:t>5/13/2015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E968B4-2FB6-414C-AF85-A41813507693}" type="slidenum">
              <a:rPr lang="en-US" smtClean="0"/>
              <a:t>‹#›</a:t>
            </a:fld>
            <a:endParaRPr lang="en-US"/>
          </a:p>
        </p:txBody>
      </p:sp>
    </p:spTree>
    <p:extLst>
      <p:ext uri="{BB962C8B-B14F-4D97-AF65-F5344CB8AC3E}">
        <p14:creationId xmlns:p14="http://schemas.microsoft.com/office/powerpoint/2010/main" val="2094211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FD824C-7A2B-4ACE-BAF0-6F46E4906030}" type="datetimeFigureOut">
              <a:rPr lang="en-US" smtClean="0"/>
              <a:t>5/13/2015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E968B4-2FB6-414C-AF85-A41813507693}" type="slidenum">
              <a:rPr lang="en-US" smtClean="0"/>
              <a:t>‹#›</a:t>
            </a:fld>
            <a:endParaRPr lang="en-US"/>
          </a:p>
        </p:txBody>
      </p:sp>
    </p:spTree>
    <p:extLst>
      <p:ext uri="{BB962C8B-B14F-4D97-AF65-F5344CB8AC3E}">
        <p14:creationId xmlns:p14="http://schemas.microsoft.com/office/powerpoint/2010/main" val="2397533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FD824C-7A2B-4ACE-BAF0-6F46E4906030}" type="datetimeFigureOut">
              <a:rPr lang="en-US" smtClean="0"/>
              <a:t>5/13/2015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E968B4-2FB6-414C-AF85-A41813507693}" type="slidenum">
              <a:rPr lang="en-US" smtClean="0"/>
              <a:t>‹#›</a:t>
            </a:fld>
            <a:endParaRPr lang="en-US"/>
          </a:p>
        </p:txBody>
      </p:sp>
    </p:spTree>
    <p:extLst>
      <p:ext uri="{BB962C8B-B14F-4D97-AF65-F5344CB8AC3E}">
        <p14:creationId xmlns:p14="http://schemas.microsoft.com/office/powerpoint/2010/main" val="1245461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FD824C-7A2B-4ACE-BAF0-6F46E4906030}" type="datetimeFigureOut">
              <a:rPr lang="en-US" smtClean="0"/>
              <a:t>5/13/2015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E968B4-2FB6-414C-AF85-A41813507693}" type="slidenum">
              <a:rPr lang="en-US" smtClean="0"/>
              <a:t>‹#›</a:t>
            </a:fld>
            <a:endParaRPr lang="en-US"/>
          </a:p>
        </p:txBody>
      </p:sp>
    </p:spTree>
    <p:extLst>
      <p:ext uri="{BB962C8B-B14F-4D97-AF65-F5344CB8AC3E}">
        <p14:creationId xmlns:p14="http://schemas.microsoft.com/office/powerpoint/2010/main" val="112727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FD824C-7A2B-4ACE-BAF0-6F46E4906030}" type="datetimeFigureOut">
              <a:rPr lang="en-US" smtClean="0"/>
              <a:t>5/13/2015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E968B4-2FB6-414C-AF85-A41813507693}" type="slidenum">
              <a:rPr lang="en-US" smtClean="0"/>
              <a:t>‹#›</a:t>
            </a:fld>
            <a:endParaRPr lang="en-US"/>
          </a:p>
        </p:txBody>
      </p:sp>
    </p:spTree>
    <p:extLst>
      <p:ext uri="{BB962C8B-B14F-4D97-AF65-F5344CB8AC3E}">
        <p14:creationId xmlns:p14="http://schemas.microsoft.com/office/powerpoint/2010/main" val="1134404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FD824C-7A2B-4ACE-BAF0-6F46E4906030}" type="datetimeFigureOut">
              <a:rPr lang="en-US" smtClean="0"/>
              <a:t>5/13/2015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E968B4-2FB6-414C-AF85-A41813507693}" type="slidenum">
              <a:rPr lang="en-US" smtClean="0"/>
              <a:t>‹#›</a:t>
            </a:fld>
            <a:endParaRPr lang="en-US"/>
          </a:p>
        </p:txBody>
      </p:sp>
    </p:spTree>
    <p:extLst>
      <p:ext uri="{BB962C8B-B14F-4D97-AF65-F5344CB8AC3E}">
        <p14:creationId xmlns:p14="http://schemas.microsoft.com/office/powerpoint/2010/main" val="21523639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annualcreditreport.com/" TargetMode="External"/><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creditkarma.com/article/how-to-pay-off-your-debt" TargetMode="External"/><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1.xml.rels><?xml version="1.0" encoding="UTF-8" standalone="yes"?>
<Relationships xmlns="http://schemas.openxmlformats.org/package/2006/relationships"><Relationship Id="rId8" Type="http://schemas.openxmlformats.org/officeDocument/2006/relationships/hyperlink" Target="http://www.idanetwork.org/" TargetMode="External"/><Relationship Id="rId13" Type="http://schemas.openxmlformats.org/officeDocument/2006/relationships/hyperlink" Target="http://www.consumer.gov/" TargetMode="External"/><Relationship Id="rId18" Type="http://schemas.openxmlformats.org/officeDocument/2006/relationships/hyperlink" Target="http://www.cardtrak.com/" TargetMode="External"/><Relationship Id="rId3" Type="http://schemas.openxmlformats.org/officeDocument/2006/relationships/hyperlink" Target="http://www.treasurydirect.gov/" TargetMode="External"/><Relationship Id="rId21" Type="http://schemas.openxmlformats.org/officeDocument/2006/relationships/image" Target="../media/image1.jpg"/><Relationship Id="rId7" Type="http://schemas.openxmlformats.org/officeDocument/2006/relationships/hyperlink" Target="http://www.ncua.gov/" TargetMode="External"/><Relationship Id="rId12" Type="http://schemas.openxmlformats.org/officeDocument/2006/relationships/hyperlink" Target="http://www.hud.gov/offices/hsg/sfh/hcc/hcs.cfm" TargetMode="External"/><Relationship Id="rId17" Type="http://schemas.openxmlformats.org/officeDocument/2006/relationships/hyperlink" Target="http://www.bankrate.com/" TargetMode="External"/><Relationship Id="rId2" Type="http://schemas.openxmlformats.org/officeDocument/2006/relationships/image" Target="../media/image4.gif"/><Relationship Id="rId16" Type="http://schemas.openxmlformats.org/officeDocument/2006/relationships/hyperlink" Target="http://www.transunion.com/" TargetMode="External"/><Relationship Id="rId20" Type="http://schemas.openxmlformats.org/officeDocument/2006/relationships/hyperlink" Target="http://www.annualcreditreport.com/" TargetMode="External"/><Relationship Id="rId1" Type="http://schemas.openxmlformats.org/officeDocument/2006/relationships/slideLayout" Target="../slideLayouts/slideLayout2.xml"/><Relationship Id="rId6" Type="http://schemas.openxmlformats.org/officeDocument/2006/relationships/hyperlink" Target="http://www.fdic.gov/" TargetMode="External"/><Relationship Id="rId11" Type="http://schemas.openxmlformats.org/officeDocument/2006/relationships/hyperlink" Target="http://money.cnn.com/calculator/pf/debt-free/" TargetMode="External"/><Relationship Id="rId5" Type="http://schemas.openxmlformats.org/officeDocument/2006/relationships/hyperlink" Target="http://www.irs.gov/VITA" TargetMode="External"/><Relationship Id="rId15" Type="http://schemas.openxmlformats.org/officeDocument/2006/relationships/hyperlink" Target="http://www.equifax.com/" TargetMode="External"/><Relationship Id="rId10" Type="http://schemas.openxmlformats.org/officeDocument/2006/relationships/hyperlink" Target="http://www.consumerfinance.gov/credit-cards/knowbeforeyouowe/" TargetMode="External"/><Relationship Id="rId19" Type="http://schemas.openxmlformats.org/officeDocument/2006/relationships/hyperlink" Target="http://www.cardratings.com/" TargetMode="External"/><Relationship Id="rId4" Type="http://schemas.openxmlformats.org/officeDocument/2006/relationships/hyperlink" Target="http://www.savingsbonds.gov/" TargetMode="External"/><Relationship Id="rId9" Type="http://schemas.openxmlformats.org/officeDocument/2006/relationships/hyperlink" Target="http://eitcoutreach.org/the-eic-estimator" TargetMode="External"/><Relationship Id="rId14" Type="http://schemas.openxmlformats.org/officeDocument/2006/relationships/hyperlink" Target="http://www.experian.com/"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southernpartners.org/" TargetMode="External"/><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937083"/>
            <a:ext cx="12192000" cy="2143597"/>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57726" y="1937084"/>
            <a:ext cx="10876547" cy="3608871"/>
          </a:xfrm>
        </p:spPr>
        <p:txBody>
          <a:bodyPr>
            <a:normAutofit/>
          </a:bodyPr>
          <a:lstStyle/>
          <a:p>
            <a:pPr marL="0" indent="0">
              <a:buNone/>
            </a:pPr>
            <a:endParaRPr lang="en-US" dirty="0" smtClean="0"/>
          </a:p>
          <a:p>
            <a:pPr marL="0" indent="0" algn="ctr">
              <a:buNone/>
            </a:pPr>
            <a:r>
              <a:rPr lang="en-US" sz="5400" b="1" dirty="0" smtClean="0">
                <a:solidFill>
                  <a:schemeClr val="bg1"/>
                </a:solidFill>
                <a:latin typeface="Chaparral Pro" panose="02060503040505020203" pitchFamily="18" charset="0"/>
              </a:rPr>
              <a:t>First Steps to Financial Security</a:t>
            </a:r>
          </a:p>
          <a:p>
            <a:pPr marL="0" indent="0" algn="ctr">
              <a:buNone/>
            </a:pPr>
            <a:r>
              <a:rPr lang="en-US" sz="2400" dirty="0" smtClean="0">
                <a:solidFill>
                  <a:schemeClr val="bg1"/>
                </a:solidFill>
                <a:latin typeface="Rockwell Extra Bold" pitchFamily="18" charset="0"/>
              </a:rPr>
              <a:t/>
            </a:r>
            <a:br>
              <a:rPr lang="en-US" sz="2400" dirty="0" smtClean="0">
                <a:solidFill>
                  <a:schemeClr val="bg1"/>
                </a:solidFill>
                <a:latin typeface="Rockwell Extra Bold" pitchFamily="18" charset="0"/>
              </a:rPr>
            </a:br>
            <a:r>
              <a:rPr lang="en-US" sz="2400" dirty="0" smtClean="0">
                <a:solidFill>
                  <a:schemeClr val="bg1"/>
                </a:solidFill>
                <a:latin typeface="Rockwell Extra Bold" pitchFamily="18" charset="0"/>
              </a:rPr>
              <a:t>A Financial </a:t>
            </a:r>
            <a:r>
              <a:rPr lang="en-US" sz="2400" dirty="0">
                <a:solidFill>
                  <a:schemeClr val="bg1"/>
                </a:solidFill>
                <a:latin typeface="Rockwell Extra Bold" pitchFamily="18" charset="0"/>
              </a:rPr>
              <a:t>E</a:t>
            </a:r>
            <a:r>
              <a:rPr lang="en-US" sz="2400" dirty="0" smtClean="0">
                <a:solidFill>
                  <a:schemeClr val="bg1"/>
                </a:solidFill>
                <a:latin typeface="Rockwell Extra Bold" pitchFamily="18" charset="0"/>
              </a:rPr>
              <a:t>ducation </a:t>
            </a:r>
            <a:r>
              <a:rPr lang="en-US" sz="2400" dirty="0">
                <a:solidFill>
                  <a:schemeClr val="bg1"/>
                </a:solidFill>
                <a:latin typeface="Rockwell Extra Bold" pitchFamily="18" charset="0"/>
              </a:rPr>
              <a:t>C</a:t>
            </a:r>
            <a:r>
              <a:rPr lang="en-US" sz="2400" dirty="0" smtClean="0">
                <a:solidFill>
                  <a:schemeClr val="bg1"/>
                </a:solidFill>
                <a:latin typeface="Rockwell Extra Bold" pitchFamily="18" charset="0"/>
              </a:rPr>
              <a:t>ourse</a:t>
            </a:r>
          </a:p>
          <a:p>
            <a:pPr marL="0" indent="0" algn="ctr">
              <a:buNone/>
            </a:pPr>
            <a:endParaRPr lang="en-US" dirty="0"/>
          </a:p>
          <a:p>
            <a:pPr marL="0" indent="0" algn="ctr">
              <a:buNone/>
            </a:pPr>
            <a:r>
              <a:rPr lang="en-US" dirty="0" smtClean="0">
                <a:solidFill>
                  <a:srgbClr val="4E5055"/>
                </a:solidFill>
                <a:latin typeface="Georgia" panose="02040502050405020303" pitchFamily="18" charset="0"/>
              </a:rPr>
              <a:t/>
            </a:r>
            <a:br>
              <a:rPr lang="en-US" dirty="0" smtClean="0">
                <a:solidFill>
                  <a:srgbClr val="4E5055"/>
                </a:solidFill>
                <a:latin typeface="Georgia" panose="02040502050405020303" pitchFamily="18" charset="0"/>
              </a:rPr>
            </a:br>
            <a:r>
              <a:rPr lang="en-US" dirty="0" smtClean="0">
                <a:solidFill>
                  <a:srgbClr val="4E5055"/>
                </a:solidFill>
                <a:latin typeface="Georgia" panose="02040502050405020303" pitchFamily="18" charset="0"/>
              </a:rPr>
              <a:t>Brought to you by:</a:t>
            </a:r>
          </a:p>
          <a:p>
            <a:pPr marL="0" indent="0" algn="ctr">
              <a:buNone/>
            </a:pPr>
            <a:endParaRPr lang="en-US" dirty="0" smtClean="0">
              <a:solidFill>
                <a:srgbClr val="4E5055"/>
              </a:solidFill>
              <a:latin typeface="Georgia" panose="02040502050405020303" pitchFamily="18" charset="0"/>
            </a:endParaRPr>
          </a:p>
          <a:p>
            <a:pPr marL="0" indent="0">
              <a:buNone/>
            </a:pPr>
            <a:endParaRPr lang="en-US" dirty="0"/>
          </a:p>
        </p:txBody>
      </p:sp>
      <p:cxnSp>
        <p:nvCxnSpPr>
          <p:cNvPr id="6" name="Straight Connector 5"/>
          <p:cNvCxnSpPr/>
          <p:nvPr/>
        </p:nvCxnSpPr>
        <p:spPr>
          <a:xfrm>
            <a:off x="0" y="4262051"/>
            <a:ext cx="12192000" cy="12032"/>
          </a:xfrm>
          <a:prstGeom prst="line">
            <a:avLst/>
          </a:prstGeom>
          <a:ln w="76200">
            <a:solidFill>
              <a:srgbClr val="0088CC"/>
            </a:solidFill>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p:txBody>
          <a:bodyPr>
            <a:normAutofit/>
          </a:bodyPr>
          <a:lstStyle/>
          <a:p>
            <a:pPr algn="ctr"/>
            <a:r>
              <a:rPr lang="en-US" sz="6600" dirty="0" smtClean="0">
                <a:latin typeface="Rockwell Extra Bold" pitchFamily="18" charset="0"/>
              </a:rPr>
              <a:t>Welcome!</a:t>
            </a:r>
            <a:endParaRPr lang="en-US" sz="6600" dirty="0">
              <a:latin typeface="Rockwell Extra Bold"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8416" y="5664077"/>
            <a:ext cx="5535168" cy="795528"/>
          </a:xfrm>
          <a:prstGeom prst="rect">
            <a:avLst/>
          </a:prstGeom>
        </p:spPr>
      </p:pic>
    </p:spTree>
    <p:extLst>
      <p:ext uri="{BB962C8B-B14F-4D97-AF65-F5344CB8AC3E}">
        <p14:creationId xmlns:p14="http://schemas.microsoft.com/office/powerpoint/2010/main" val="24385779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804202"/>
            <a:ext cx="12192000" cy="830177"/>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txBox="1">
            <a:spLocks/>
          </p:cNvSpPr>
          <p:nvPr/>
        </p:nvSpPr>
        <p:spPr>
          <a:xfrm>
            <a:off x="0" y="0"/>
            <a:ext cx="5002924" cy="804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800" dirty="0" smtClean="0">
                <a:solidFill>
                  <a:srgbClr val="4E5055"/>
                </a:solidFill>
                <a:latin typeface="Khmer UI" panose="020B0502040204020203" pitchFamily="34" charset="0"/>
                <a:cs typeface="Khmer UI" panose="020B0502040204020203" pitchFamily="34" charset="0"/>
              </a:rPr>
              <a:t>First Steps to Financial Security</a:t>
            </a:r>
            <a:endParaRPr lang="en-US" sz="3600" dirty="0">
              <a:solidFill>
                <a:srgbClr val="4E5055"/>
              </a:solidFill>
            </a:endParaRPr>
          </a:p>
        </p:txBody>
      </p:sp>
      <p:cxnSp>
        <p:nvCxnSpPr>
          <p:cNvPr id="18" name="Straight Connector 17"/>
          <p:cNvCxnSpPr/>
          <p:nvPr/>
        </p:nvCxnSpPr>
        <p:spPr>
          <a:xfrm>
            <a:off x="0" y="1739003"/>
            <a:ext cx="12192000" cy="12032"/>
          </a:xfrm>
          <a:prstGeom prst="line">
            <a:avLst/>
          </a:prstGeom>
          <a:ln w="76200">
            <a:solidFill>
              <a:srgbClr val="0088CC"/>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9143" y="128803"/>
            <a:ext cx="4007626" cy="546595"/>
          </a:xfrm>
          <a:prstGeom prst="rect">
            <a:avLst/>
          </a:prstGeom>
        </p:spPr>
      </p:pic>
      <p:sp>
        <p:nvSpPr>
          <p:cNvPr id="7" name="TextBox 6"/>
          <p:cNvSpPr txBox="1"/>
          <p:nvPr/>
        </p:nvSpPr>
        <p:spPr>
          <a:xfrm>
            <a:off x="84838" y="865347"/>
            <a:ext cx="12022324" cy="707886"/>
          </a:xfrm>
          <a:prstGeom prst="rect">
            <a:avLst/>
          </a:prstGeom>
          <a:noFill/>
        </p:spPr>
        <p:txBody>
          <a:bodyPr wrap="square" rtlCol="0">
            <a:spAutoFit/>
          </a:bodyPr>
          <a:lstStyle/>
          <a:p>
            <a:pPr algn="ctr"/>
            <a:r>
              <a:rPr lang="en-US" sz="4000" b="1" dirty="0" smtClean="0">
                <a:solidFill>
                  <a:schemeClr val="bg1"/>
                </a:solidFill>
                <a:latin typeface="Chaparral Pro" panose="02060503040505020203" pitchFamily="18" charset="0"/>
              </a:rPr>
              <a:t>Money Management – Tax Tips</a:t>
            </a:r>
            <a:endParaRPr lang="en-US" sz="4000" b="1" dirty="0">
              <a:solidFill>
                <a:schemeClr val="bg1"/>
              </a:solidFill>
              <a:latin typeface="Chaparral Pro" panose="02060503040505020203" pitchFamily="18" charset="0"/>
            </a:endParaRPr>
          </a:p>
        </p:txBody>
      </p:sp>
      <p:sp>
        <p:nvSpPr>
          <p:cNvPr id="11" name="Rectangle 10"/>
          <p:cNvSpPr/>
          <p:nvPr/>
        </p:nvSpPr>
        <p:spPr>
          <a:xfrm>
            <a:off x="376348" y="2014620"/>
            <a:ext cx="10722744" cy="584775"/>
          </a:xfrm>
          <a:prstGeom prst="rect">
            <a:avLst/>
          </a:prstGeom>
        </p:spPr>
        <p:txBody>
          <a:bodyPr wrap="none">
            <a:spAutoFit/>
          </a:bodyPr>
          <a:lstStyle/>
          <a:p>
            <a:pPr marL="457200" indent="-457200">
              <a:buFont typeface="Arial" pitchFamily="34" charset="0"/>
              <a:buChar char="•"/>
            </a:pPr>
            <a:r>
              <a:rPr lang="en-US" altLang="en-US" sz="3200" dirty="0">
                <a:ea typeface="ＭＳ Ｐゴシック" pitchFamily="34" charset="-128"/>
              </a:rPr>
              <a:t>Stay organized </a:t>
            </a:r>
            <a:r>
              <a:rPr lang="en-US" altLang="en-US" sz="3200" dirty="0" smtClean="0">
                <a:ea typeface="ＭＳ Ｐゴシック" pitchFamily="34" charset="-128"/>
              </a:rPr>
              <a:t>all year </a:t>
            </a:r>
            <a:r>
              <a:rPr lang="en-US" altLang="en-US" sz="3200" dirty="0">
                <a:ea typeface="ＭＳ Ｐゴシック" pitchFamily="34" charset="-128"/>
              </a:rPr>
              <a:t>– collect paperwork in one safe place.</a:t>
            </a:r>
          </a:p>
        </p:txBody>
      </p:sp>
      <p:sp>
        <p:nvSpPr>
          <p:cNvPr id="12" name="Rectangle 11"/>
          <p:cNvSpPr/>
          <p:nvPr/>
        </p:nvSpPr>
        <p:spPr>
          <a:xfrm>
            <a:off x="376348" y="2644735"/>
            <a:ext cx="8406404" cy="584775"/>
          </a:xfrm>
          <a:prstGeom prst="rect">
            <a:avLst/>
          </a:prstGeom>
        </p:spPr>
        <p:txBody>
          <a:bodyPr wrap="none">
            <a:spAutoFit/>
          </a:bodyPr>
          <a:lstStyle/>
          <a:p>
            <a:pPr marL="457200" indent="-457200">
              <a:buFont typeface="Arial" pitchFamily="34" charset="0"/>
              <a:buChar char="•"/>
            </a:pPr>
            <a:r>
              <a:rPr lang="en-US" altLang="en-US" sz="3200" dirty="0">
                <a:ea typeface="ＭＳ Ｐゴシック" pitchFamily="34" charset="-128"/>
              </a:rPr>
              <a:t>Adjust your Form W-4 </a:t>
            </a:r>
            <a:r>
              <a:rPr lang="en-US" altLang="en-US" sz="3200" dirty="0" smtClean="0">
                <a:ea typeface="ＭＳ Ｐゴシック" pitchFamily="34" charset="-128"/>
              </a:rPr>
              <a:t>anytime </a:t>
            </a:r>
            <a:r>
              <a:rPr lang="en-US" altLang="en-US" sz="3200" dirty="0">
                <a:ea typeface="ＭＳ Ｐゴシック" pitchFamily="34" charset="-128"/>
              </a:rPr>
              <a:t>during the </a:t>
            </a:r>
            <a:r>
              <a:rPr lang="en-US" altLang="en-US" sz="3200" dirty="0" smtClean="0">
                <a:ea typeface="ＭＳ Ｐゴシック" pitchFamily="34" charset="-128"/>
              </a:rPr>
              <a:t>year</a:t>
            </a:r>
            <a:endParaRPr lang="en-US" altLang="en-US" sz="3200" dirty="0">
              <a:ea typeface="ＭＳ Ｐゴシック" pitchFamily="34" charset="-128"/>
            </a:endParaRPr>
          </a:p>
        </p:txBody>
      </p:sp>
      <p:sp>
        <p:nvSpPr>
          <p:cNvPr id="14" name="Rectangle 13"/>
          <p:cNvSpPr/>
          <p:nvPr/>
        </p:nvSpPr>
        <p:spPr>
          <a:xfrm>
            <a:off x="376348" y="3274850"/>
            <a:ext cx="8786444" cy="584775"/>
          </a:xfrm>
          <a:prstGeom prst="rect">
            <a:avLst/>
          </a:prstGeom>
        </p:spPr>
        <p:txBody>
          <a:bodyPr wrap="none">
            <a:spAutoFit/>
          </a:bodyPr>
          <a:lstStyle/>
          <a:p>
            <a:pPr marL="457200" indent="-457200">
              <a:buFont typeface="Arial" pitchFamily="34" charset="0"/>
              <a:buChar char="•"/>
            </a:pPr>
            <a:r>
              <a:rPr lang="en-US" altLang="en-US" sz="3200" dirty="0">
                <a:ea typeface="ＭＳ Ｐゴシック" pitchFamily="34" charset="-128"/>
              </a:rPr>
              <a:t>Don’t wait until April to deal with your tax return</a:t>
            </a:r>
          </a:p>
        </p:txBody>
      </p:sp>
      <p:sp>
        <p:nvSpPr>
          <p:cNvPr id="15" name="Rectangle 14"/>
          <p:cNvSpPr/>
          <p:nvPr/>
        </p:nvSpPr>
        <p:spPr>
          <a:xfrm>
            <a:off x="376348" y="4535080"/>
            <a:ext cx="11790688" cy="584775"/>
          </a:xfrm>
          <a:prstGeom prst="rect">
            <a:avLst/>
          </a:prstGeom>
        </p:spPr>
        <p:txBody>
          <a:bodyPr wrap="square">
            <a:spAutoFit/>
          </a:bodyPr>
          <a:lstStyle/>
          <a:p>
            <a:pPr marL="457200" indent="-457200">
              <a:buFont typeface="Arial" pitchFamily="34" charset="0"/>
              <a:buChar char="•"/>
            </a:pPr>
            <a:r>
              <a:rPr lang="en-US" altLang="en-US" sz="3200" dirty="0">
                <a:ea typeface="ＭＳ Ｐゴシック" pitchFamily="34" charset="-128"/>
              </a:rPr>
              <a:t>Think twice about paying your taxes with a credit card</a:t>
            </a:r>
          </a:p>
        </p:txBody>
      </p:sp>
      <p:sp>
        <p:nvSpPr>
          <p:cNvPr id="13" name="Rectangle 12"/>
          <p:cNvSpPr/>
          <p:nvPr/>
        </p:nvSpPr>
        <p:spPr>
          <a:xfrm>
            <a:off x="376348" y="3904965"/>
            <a:ext cx="11790688" cy="584775"/>
          </a:xfrm>
          <a:prstGeom prst="rect">
            <a:avLst/>
          </a:prstGeom>
        </p:spPr>
        <p:txBody>
          <a:bodyPr wrap="square">
            <a:spAutoFit/>
          </a:bodyPr>
          <a:lstStyle/>
          <a:p>
            <a:pPr marL="457200" indent="-457200">
              <a:buFont typeface="Arial" pitchFamily="34" charset="0"/>
              <a:buChar char="•"/>
            </a:pPr>
            <a:r>
              <a:rPr lang="en-US" altLang="en-US" sz="3200" dirty="0">
                <a:ea typeface="ＭＳ Ｐゴシック" pitchFamily="34" charset="-128"/>
              </a:rPr>
              <a:t>Know what is deductible</a:t>
            </a:r>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67903" y="121423"/>
            <a:ext cx="4750676" cy="682779"/>
          </a:xfrm>
          <a:prstGeom prst="rect">
            <a:avLst/>
          </a:prstGeom>
        </p:spPr>
      </p:pic>
    </p:spTree>
    <p:extLst>
      <p:ext uri="{BB962C8B-B14F-4D97-AF65-F5344CB8AC3E}">
        <p14:creationId xmlns:p14="http://schemas.microsoft.com/office/powerpoint/2010/main" val="230981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15"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0" y="804202"/>
            <a:ext cx="12192000" cy="830177"/>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1"/>
          <p:cNvSpPr txBox="1">
            <a:spLocks/>
          </p:cNvSpPr>
          <p:nvPr/>
        </p:nvSpPr>
        <p:spPr>
          <a:xfrm>
            <a:off x="0" y="0"/>
            <a:ext cx="5002924" cy="804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800" dirty="0" smtClean="0">
                <a:solidFill>
                  <a:srgbClr val="4E5055"/>
                </a:solidFill>
                <a:latin typeface="Khmer UI" panose="020B0502040204020203" pitchFamily="34" charset="0"/>
                <a:cs typeface="Khmer UI" panose="020B0502040204020203" pitchFamily="34" charset="0"/>
              </a:rPr>
              <a:t>First Steps to Financial Security</a:t>
            </a:r>
            <a:endParaRPr lang="en-US" sz="3600" dirty="0">
              <a:solidFill>
                <a:srgbClr val="4E5055"/>
              </a:solidFill>
            </a:endParaRPr>
          </a:p>
        </p:txBody>
      </p:sp>
      <p:cxnSp>
        <p:nvCxnSpPr>
          <p:cNvPr id="23" name="Straight Connector 22"/>
          <p:cNvCxnSpPr/>
          <p:nvPr/>
        </p:nvCxnSpPr>
        <p:spPr>
          <a:xfrm>
            <a:off x="0" y="1739003"/>
            <a:ext cx="12192000" cy="12032"/>
          </a:xfrm>
          <a:prstGeom prst="line">
            <a:avLst/>
          </a:prstGeom>
          <a:ln w="76200">
            <a:solidFill>
              <a:srgbClr val="0088CC"/>
            </a:solidFill>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9143" y="128803"/>
            <a:ext cx="4007626" cy="546595"/>
          </a:xfrm>
          <a:prstGeom prst="rect">
            <a:avLst/>
          </a:prstGeom>
        </p:spPr>
      </p:pic>
      <p:sp>
        <p:nvSpPr>
          <p:cNvPr id="7" name="TextBox 6"/>
          <p:cNvSpPr txBox="1"/>
          <p:nvPr/>
        </p:nvSpPr>
        <p:spPr>
          <a:xfrm>
            <a:off x="-12032" y="865347"/>
            <a:ext cx="12204032" cy="707886"/>
          </a:xfrm>
          <a:prstGeom prst="rect">
            <a:avLst/>
          </a:prstGeom>
          <a:noFill/>
        </p:spPr>
        <p:txBody>
          <a:bodyPr wrap="square" rtlCol="0">
            <a:spAutoFit/>
          </a:bodyPr>
          <a:lstStyle/>
          <a:p>
            <a:pPr algn="ctr"/>
            <a:r>
              <a:rPr lang="en-US" sz="4000" b="1" dirty="0" smtClean="0">
                <a:solidFill>
                  <a:schemeClr val="bg1"/>
                </a:solidFill>
                <a:latin typeface="Chaparral Pro" panose="02060503040505020203" pitchFamily="18" charset="0"/>
              </a:rPr>
              <a:t>Money Management – Tax Tips</a:t>
            </a:r>
            <a:endParaRPr lang="en-US" sz="4000" b="1" dirty="0">
              <a:solidFill>
                <a:schemeClr val="bg1"/>
              </a:solidFill>
              <a:latin typeface="Chaparral Pro" panose="02060503040505020203" pitchFamily="18" charset="0"/>
            </a:endParaRPr>
          </a:p>
        </p:txBody>
      </p:sp>
      <p:sp>
        <p:nvSpPr>
          <p:cNvPr id="11" name="Rectangle 10"/>
          <p:cNvSpPr/>
          <p:nvPr/>
        </p:nvSpPr>
        <p:spPr>
          <a:xfrm>
            <a:off x="376348" y="2014620"/>
            <a:ext cx="8135432" cy="584775"/>
          </a:xfrm>
          <a:prstGeom prst="rect">
            <a:avLst/>
          </a:prstGeom>
        </p:spPr>
        <p:txBody>
          <a:bodyPr wrap="none">
            <a:spAutoFit/>
          </a:bodyPr>
          <a:lstStyle/>
          <a:p>
            <a:pPr marL="457200" indent="-457200">
              <a:buFont typeface="Arial" pitchFamily="34" charset="0"/>
              <a:buChar char="•"/>
            </a:pPr>
            <a:r>
              <a:rPr lang="en-US" altLang="en-US" sz="3200" dirty="0" smtClean="0">
                <a:ea typeface="ＭＳ Ｐゴシック" pitchFamily="34" charset="-128"/>
              </a:rPr>
              <a:t>File return or extension request by April 15th</a:t>
            </a:r>
            <a:endParaRPr lang="en-US" altLang="en-US" sz="3200" dirty="0">
              <a:ea typeface="ＭＳ Ｐゴシック" pitchFamily="34" charset="-128"/>
            </a:endParaRPr>
          </a:p>
        </p:txBody>
      </p:sp>
      <p:sp>
        <p:nvSpPr>
          <p:cNvPr id="12" name="Rectangle 11"/>
          <p:cNvSpPr/>
          <p:nvPr/>
        </p:nvSpPr>
        <p:spPr>
          <a:xfrm>
            <a:off x="376348" y="2644735"/>
            <a:ext cx="8238794" cy="584775"/>
          </a:xfrm>
          <a:prstGeom prst="rect">
            <a:avLst/>
          </a:prstGeom>
        </p:spPr>
        <p:txBody>
          <a:bodyPr wrap="none">
            <a:spAutoFit/>
          </a:bodyPr>
          <a:lstStyle/>
          <a:p>
            <a:pPr marL="457200" indent="-457200">
              <a:buFont typeface="Arial" pitchFamily="34" charset="0"/>
              <a:buChar char="•"/>
            </a:pPr>
            <a:r>
              <a:rPr lang="en-US" altLang="en-US" sz="3200" dirty="0" smtClean="0">
                <a:ea typeface="ＭＳ Ｐゴシック" pitchFamily="34" charset="-128"/>
              </a:rPr>
              <a:t>Pay owed taxes by April 15</a:t>
            </a:r>
            <a:r>
              <a:rPr lang="en-US" altLang="en-US" sz="3200" baseline="30000" dirty="0" smtClean="0">
                <a:ea typeface="ＭＳ Ｐゴシック" pitchFamily="34" charset="-128"/>
              </a:rPr>
              <a:t>th</a:t>
            </a:r>
            <a:r>
              <a:rPr lang="en-US" altLang="en-US" sz="3200" dirty="0" smtClean="0">
                <a:ea typeface="ＭＳ Ｐゴシック" pitchFamily="34" charset="-128"/>
              </a:rPr>
              <a:t> to avoid late fees</a:t>
            </a:r>
            <a:endParaRPr lang="en-US" altLang="en-US" sz="3200" dirty="0">
              <a:ea typeface="ＭＳ Ｐゴシック" pitchFamily="34" charset="-128"/>
            </a:endParaRPr>
          </a:p>
        </p:txBody>
      </p:sp>
      <p:sp>
        <p:nvSpPr>
          <p:cNvPr id="14" name="Rectangle 13"/>
          <p:cNvSpPr/>
          <p:nvPr/>
        </p:nvSpPr>
        <p:spPr>
          <a:xfrm>
            <a:off x="376348" y="3274850"/>
            <a:ext cx="8925713" cy="584775"/>
          </a:xfrm>
          <a:prstGeom prst="rect">
            <a:avLst/>
          </a:prstGeom>
        </p:spPr>
        <p:txBody>
          <a:bodyPr wrap="none">
            <a:spAutoFit/>
          </a:bodyPr>
          <a:lstStyle/>
          <a:p>
            <a:pPr marL="457200" indent="-457200">
              <a:buFont typeface="Arial" pitchFamily="34" charset="0"/>
              <a:buChar char="•"/>
            </a:pPr>
            <a:r>
              <a:rPr lang="en-US" altLang="en-US" sz="3200" dirty="0" smtClean="0">
                <a:ea typeface="ＭＳ Ｐゴシック" pitchFamily="34" charset="-128"/>
              </a:rPr>
              <a:t>Earned Income Tax Credit (EITC) – Do you qualify?</a:t>
            </a:r>
            <a:endParaRPr lang="en-US" altLang="en-US" sz="3200" dirty="0">
              <a:ea typeface="ＭＳ Ｐゴシック" pitchFamily="34" charset="-128"/>
            </a:endParaRPr>
          </a:p>
        </p:txBody>
      </p:sp>
      <p:sp>
        <p:nvSpPr>
          <p:cNvPr id="15" name="Rectangle 14"/>
          <p:cNvSpPr/>
          <p:nvPr/>
        </p:nvSpPr>
        <p:spPr>
          <a:xfrm>
            <a:off x="376348" y="4535080"/>
            <a:ext cx="11790688" cy="584775"/>
          </a:xfrm>
          <a:prstGeom prst="rect">
            <a:avLst/>
          </a:prstGeom>
        </p:spPr>
        <p:txBody>
          <a:bodyPr wrap="square">
            <a:spAutoFit/>
          </a:bodyPr>
          <a:lstStyle/>
          <a:p>
            <a:pPr marL="457200" indent="-457200">
              <a:buFont typeface="Arial" pitchFamily="34" charset="0"/>
              <a:buChar char="•"/>
            </a:pPr>
            <a:r>
              <a:rPr lang="en-US" altLang="en-US" sz="3200" dirty="0" smtClean="0">
                <a:ea typeface="ＭＳ Ｐゴシック" pitchFamily="34" charset="-128"/>
              </a:rPr>
              <a:t>Avoid Refund Anticipation Loans (RALs)</a:t>
            </a:r>
            <a:endParaRPr lang="en-US" altLang="en-US" sz="3200" dirty="0">
              <a:ea typeface="ＭＳ Ｐゴシック" pitchFamily="34" charset="-128"/>
            </a:endParaRPr>
          </a:p>
        </p:txBody>
      </p:sp>
      <p:sp>
        <p:nvSpPr>
          <p:cNvPr id="13" name="Rectangle 12"/>
          <p:cNvSpPr/>
          <p:nvPr/>
        </p:nvSpPr>
        <p:spPr>
          <a:xfrm>
            <a:off x="376348" y="3904965"/>
            <a:ext cx="11790688" cy="584775"/>
          </a:xfrm>
          <a:prstGeom prst="rect">
            <a:avLst/>
          </a:prstGeom>
        </p:spPr>
        <p:txBody>
          <a:bodyPr wrap="square">
            <a:spAutoFit/>
          </a:bodyPr>
          <a:lstStyle/>
          <a:p>
            <a:pPr marL="457200" indent="-457200">
              <a:buFont typeface="Arial" pitchFamily="34" charset="0"/>
              <a:buChar char="•"/>
            </a:pPr>
            <a:r>
              <a:rPr lang="en-US" altLang="en-US" sz="3200" dirty="0" smtClean="0">
                <a:ea typeface="ＭＳ Ｐゴシック" pitchFamily="34" charset="-128"/>
              </a:rPr>
              <a:t>Consider VITA for free tax prep assistance</a:t>
            </a:r>
            <a:endParaRPr lang="en-US" altLang="en-US" sz="3200" dirty="0">
              <a:ea typeface="ＭＳ Ｐゴシック" pitchFamily="34" charset="-128"/>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67903" y="121423"/>
            <a:ext cx="4750676" cy="682779"/>
          </a:xfrm>
          <a:prstGeom prst="rect">
            <a:avLst/>
          </a:prstGeom>
        </p:spPr>
      </p:pic>
    </p:spTree>
    <p:extLst>
      <p:ext uri="{BB962C8B-B14F-4D97-AF65-F5344CB8AC3E}">
        <p14:creationId xmlns:p14="http://schemas.microsoft.com/office/powerpoint/2010/main" val="3666843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15"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804202"/>
            <a:ext cx="12192000" cy="830177"/>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txBox="1">
            <a:spLocks/>
          </p:cNvSpPr>
          <p:nvPr/>
        </p:nvSpPr>
        <p:spPr>
          <a:xfrm>
            <a:off x="0" y="0"/>
            <a:ext cx="5002924" cy="804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800" dirty="0" smtClean="0">
                <a:solidFill>
                  <a:srgbClr val="4E5055"/>
                </a:solidFill>
                <a:latin typeface="Khmer UI" panose="020B0502040204020203" pitchFamily="34" charset="0"/>
                <a:cs typeface="Khmer UI" panose="020B0502040204020203" pitchFamily="34" charset="0"/>
              </a:rPr>
              <a:t>First Steps to Financial Security</a:t>
            </a:r>
            <a:endParaRPr lang="en-US" sz="3600" dirty="0">
              <a:solidFill>
                <a:srgbClr val="4E5055"/>
              </a:solidFill>
            </a:endParaRPr>
          </a:p>
        </p:txBody>
      </p:sp>
      <p:cxnSp>
        <p:nvCxnSpPr>
          <p:cNvPr id="18" name="Straight Connector 17"/>
          <p:cNvCxnSpPr/>
          <p:nvPr/>
        </p:nvCxnSpPr>
        <p:spPr>
          <a:xfrm>
            <a:off x="0" y="1739003"/>
            <a:ext cx="12192000" cy="12032"/>
          </a:xfrm>
          <a:prstGeom prst="line">
            <a:avLst/>
          </a:prstGeom>
          <a:ln w="76200">
            <a:solidFill>
              <a:srgbClr val="0088CC"/>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9143" y="128803"/>
            <a:ext cx="4007626" cy="546595"/>
          </a:xfrm>
          <a:prstGeom prst="rect">
            <a:avLst/>
          </a:prstGeom>
        </p:spPr>
      </p:pic>
      <p:sp>
        <p:nvSpPr>
          <p:cNvPr id="7" name="TextBox 6"/>
          <p:cNvSpPr txBox="1"/>
          <p:nvPr/>
        </p:nvSpPr>
        <p:spPr>
          <a:xfrm>
            <a:off x="0" y="865347"/>
            <a:ext cx="12204032" cy="707886"/>
          </a:xfrm>
          <a:prstGeom prst="rect">
            <a:avLst/>
          </a:prstGeom>
          <a:noFill/>
        </p:spPr>
        <p:txBody>
          <a:bodyPr wrap="square" rtlCol="0">
            <a:spAutoFit/>
          </a:bodyPr>
          <a:lstStyle/>
          <a:p>
            <a:pPr algn="ctr"/>
            <a:r>
              <a:rPr lang="en-US" sz="4000" b="1" dirty="0" smtClean="0">
                <a:solidFill>
                  <a:schemeClr val="bg1"/>
                </a:solidFill>
                <a:latin typeface="Chaparral Pro" panose="02060503040505020203" pitchFamily="18" charset="0"/>
              </a:rPr>
              <a:t>Credit Management – Credit Management</a:t>
            </a:r>
            <a:endParaRPr lang="en-US" sz="4000" b="1" dirty="0">
              <a:solidFill>
                <a:schemeClr val="bg1"/>
              </a:solidFill>
              <a:latin typeface="Chaparral Pro" panose="02060503040505020203" pitchFamily="18" charset="0"/>
            </a:endParaRPr>
          </a:p>
        </p:txBody>
      </p:sp>
      <p:sp>
        <p:nvSpPr>
          <p:cNvPr id="11" name="Rectangle 10"/>
          <p:cNvSpPr/>
          <p:nvPr/>
        </p:nvSpPr>
        <p:spPr>
          <a:xfrm>
            <a:off x="376348" y="2014620"/>
            <a:ext cx="4625433" cy="584775"/>
          </a:xfrm>
          <a:prstGeom prst="rect">
            <a:avLst/>
          </a:prstGeom>
        </p:spPr>
        <p:txBody>
          <a:bodyPr wrap="none">
            <a:spAutoFit/>
          </a:bodyPr>
          <a:lstStyle/>
          <a:p>
            <a:pPr marL="457200" indent="-457200">
              <a:buFont typeface="Arial" pitchFamily="34" charset="0"/>
              <a:buChar char="•"/>
            </a:pPr>
            <a:r>
              <a:rPr lang="en-US" altLang="en-US" sz="3200" dirty="0" smtClean="0">
                <a:ea typeface="ＭＳ Ｐゴシック" pitchFamily="34" charset="-128"/>
              </a:rPr>
              <a:t>Using credit responsibly</a:t>
            </a:r>
            <a:endParaRPr lang="en-US" altLang="en-US" sz="3200" dirty="0">
              <a:ea typeface="ＭＳ Ｐゴシック" pitchFamily="34" charset="-128"/>
            </a:endParaRPr>
          </a:p>
        </p:txBody>
      </p:sp>
      <p:sp>
        <p:nvSpPr>
          <p:cNvPr id="12" name="Rectangle 11"/>
          <p:cNvSpPr/>
          <p:nvPr/>
        </p:nvSpPr>
        <p:spPr>
          <a:xfrm>
            <a:off x="376348" y="2663096"/>
            <a:ext cx="6250622" cy="584775"/>
          </a:xfrm>
          <a:prstGeom prst="rect">
            <a:avLst/>
          </a:prstGeom>
        </p:spPr>
        <p:txBody>
          <a:bodyPr wrap="none">
            <a:spAutoFit/>
          </a:bodyPr>
          <a:lstStyle/>
          <a:p>
            <a:pPr marL="457200" indent="-457200">
              <a:buFont typeface="Arial" pitchFamily="34" charset="0"/>
              <a:buChar char="•"/>
            </a:pPr>
            <a:r>
              <a:rPr lang="en-US" altLang="en-US" sz="3200" dirty="0">
                <a:ea typeface="ＭＳ Ｐゴシック" pitchFamily="34" charset="-128"/>
              </a:rPr>
              <a:t>Understanding your credit history</a:t>
            </a:r>
          </a:p>
        </p:txBody>
      </p:sp>
      <p:sp>
        <p:nvSpPr>
          <p:cNvPr id="14" name="Rectangle 13"/>
          <p:cNvSpPr/>
          <p:nvPr/>
        </p:nvSpPr>
        <p:spPr>
          <a:xfrm>
            <a:off x="376348" y="3311572"/>
            <a:ext cx="6686318" cy="584775"/>
          </a:xfrm>
          <a:prstGeom prst="rect">
            <a:avLst/>
          </a:prstGeom>
        </p:spPr>
        <p:txBody>
          <a:bodyPr wrap="none">
            <a:spAutoFit/>
          </a:bodyPr>
          <a:lstStyle/>
          <a:p>
            <a:pPr marL="457200" indent="-457200">
              <a:buFont typeface="Arial" pitchFamily="34" charset="0"/>
              <a:buChar char="•"/>
            </a:pPr>
            <a:r>
              <a:rPr lang="en-US" altLang="en-US" sz="3200" dirty="0">
                <a:ea typeface="ＭＳ Ｐゴシック" pitchFamily="34" charset="-128"/>
              </a:rPr>
              <a:t>Establishing and/or rebuilding credit</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7903" y="121423"/>
            <a:ext cx="4750676" cy="682779"/>
          </a:xfrm>
          <a:prstGeom prst="rect">
            <a:avLst/>
          </a:prstGeom>
        </p:spPr>
      </p:pic>
    </p:spTree>
    <p:extLst>
      <p:ext uri="{BB962C8B-B14F-4D97-AF65-F5344CB8AC3E}">
        <p14:creationId xmlns:p14="http://schemas.microsoft.com/office/powerpoint/2010/main" val="3875955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804202"/>
            <a:ext cx="12192000" cy="830177"/>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txBox="1">
            <a:spLocks/>
          </p:cNvSpPr>
          <p:nvPr/>
        </p:nvSpPr>
        <p:spPr>
          <a:xfrm>
            <a:off x="0" y="0"/>
            <a:ext cx="5002924" cy="804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800" dirty="0" smtClean="0">
                <a:solidFill>
                  <a:srgbClr val="4E5055"/>
                </a:solidFill>
                <a:latin typeface="Khmer UI" panose="020B0502040204020203" pitchFamily="34" charset="0"/>
                <a:cs typeface="Khmer UI" panose="020B0502040204020203" pitchFamily="34" charset="0"/>
              </a:rPr>
              <a:t>First Steps to Financial Security</a:t>
            </a:r>
            <a:endParaRPr lang="en-US" sz="3600" dirty="0">
              <a:solidFill>
                <a:srgbClr val="4E5055"/>
              </a:solidFill>
            </a:endParaRPr>
          </a:p>
        </p:txBody>
      </p:sp>
      <p:cxnSp>
        <p:nvCxnSpPr>
          <p:cNvPr id="16" name="Straight Connector 15"/>
          <p:cNvCxnSpPr/>
          <p:nvPr/>
        </p:nvCxnSpPr>
        <p:spPr>
          <a:xfrm>
            <a:off x="0" y="1739003"/>
            <a:ext cx="12192000" cy="12032"/>
          </a:xfrm>
          <a:prstGeom prst="line">
            <a:avLst/>
          </a:prstGeom>
          <a:ln w="76200">
            <a:solidFill>
              <a:srgbClr val="0088CC"/>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9143" y="128803"/>
            <a:ext cx="4007626" cy="546595"/>
          </a:xfrm>
          <a:prstGeom prst="rect">
            <a:avLst/>
          </a:prstGeom>
        </p:spPr>
      </p:pic>
      <p:sp>
        <p:nvSpPr>
          <p:cNvPr id="7" name="TextBox 6"/>
          <p:cNvSpPr txBox="1"/>
          <p:nvPr/>
        </p:nvSpPr>
        <p:spPr>
          <a:xfrm>
            <a:off x="0" y="880736"/>
            <a:ext cx="12204032" cy="677108"/>
          </a:xfrm>
          <a:prstGeom prst="rect">
            <a:avLst/>
          </a:prstGeom>
          <a:noFill/>
        </p:spPr>
        <p:txBody>
          <a:bodyPr wrap="square" rtlCol="0">
            <a:spAutoFit/>
          </a:bodyPr>
          <a:lstStyle/>
          <a:p>
            <a:pPr algn="ctr"/>
            <a:r>
              <a:rPr lang="en-US" sz="3800" b="1" dirty="0" smtClean="0">
                <a:solidFill>
                  <a:schemeClr val="bg1"/>
                </a:solidFill>
                <a:latin typeface="Chaparral Pro" panose="02060503040505020203" pitchFamily="18" charset="0"/>
              </a:rPr>
              <a:t>Credit Management – Determining your credit score</a:t>
            </a:r>
            <a:endParaRPr lang="en-US" sz="3800" b="1" dirty="0">
              <a:solidFill>
                <a:schemeClr val="bg1"/>
              </a:solidFill>
              <a:latin typeface="Chaparral Pro" panose="02060503040505020203" pitchFamily="18" charset="0"/>
            </a:endParaRPr>
          </a:p>
        </p:txBody>
      </p:sp>
      <p:sp>
        <p:nvSpPr>
          <p:cNvPr id="3" name="Rectangle 2"/>
          <p:cNvSpPr/>
          <p:nvPr/>
        </p:nvSpPr>
        <p:spPr>
          <a:xfrm>
            <a:off x="7063801" y="6519446"/>
            <a:ext cx="4528804" cy="261610"/>
          </a:xfrm>
          <a:prstGeom prst="rect">
            <a:avLst/>
          </a:prstGeom>
        </p:spPr>
        <p:txBody>
          <a:bodyPr wrap="none">
            <a:spAutoFit/>
          </a:bodyPr>
          <a:lstStyle/>
          <a:p>
            <a:pPr marL="0" lvl="1"/>
            <a:r>
              <a:rPr lang="en-US" altLang="en-US" sz="1100" dirty="0">
                <a:ea typeface="ＭＳ Ｐゴシック" pitchFamily="34" charset="-128"/>
              </a:rPr>
              <a:t>Resource:  http://www.experian.com/consumer-products/credit-score.html</a:t>
            </a: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3762" t="6335" r="2109" b="12572"/>
          <a:stretch/>
        </p:blipFill>
        <p:spPr>
          <a:xfrm>
            <a:off x="2895220" y="1634379"/>
            <a:ext cx="6401560" cy="5015872"/>
          </a:xfrm>
          <a:prstGeom prst="rect">
            <a:avLst/>
          </a:prstGeom>
          <a:ln>
            <a:noFill/>
          </a:ln>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67903" y="121423"/>
            <a:ext cx="4750676" cy="682779"/>
          </a:xfrm>
          <a:prstGeom prst="rect">
            <a:avLst/>
          </a:prstGeom>
        </p:spPr>
      </p:pic>
    </p:spTree>
    <p:extLst>
      <p:ext uri="{BB962C8B-B14F-4D97-AF65-F5344CB8AC3E}">
        <p14:creationId xmlns:p14="http://schemas.microsoft.com/office/powerpoint/2010/main" val="22366046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804202"/>
            <a:ext cx="12192000" cy="830177"/>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txBox="1">
            <a:spLocks/>
          </p:cNvSpPr>
          <p:nvPr/>
        </p:nvSpPr>
        <p:spPr>
          <a:xfrm>
            <a:off x="0" y="0"/>
            <a:ext cx="5002924" cy="804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800" dirty="0" smtClean="0">
                <a:solidFill>
                  <a:srgbClr val="4E5055"/>
                </a:solidFill>
                <a:latin typeface="Khmer UI" panose="020B0502040204020203" pitchFamily="34" charset="0"/>
                <a:cs typeface="Khmer UI" panose="020B0502040204020203" pitchFamily="34" charset="0"/>
              </a:rPr>
              <a:t>First Steps to Financial Security</a:t>
            </a:r>
            <a:endParaRPr lang="en-US" sz="3600" dirty="0">
              <a:solidFill>
                <a:srgbClr val="4E5055"/>
              </a:solidFill>
            </a:endParaRPr>
          </a:p>
        </p:txBody>
      </p:sp>
      <p:cxnSp>
        <p:nvCxnSpPr>
          <p:cNvPr id="18" name="Straight Connector 17"/>
          <p:cNvCxnSpPr/>
          <p:nvPr/>
        </p:nvCxnSpPr>
        <p:spPr>
          <a:xfrm>
            <a:off x="0" y="1739003"/>
            <a:ext cx="12192000" cy="12032"/>
          </a:xfrm>
          <a:prstGeom prst="line">
            <a:avLst/>
          </a:prstGeom>
          <a:ln w="76200">
            <a:solidFill>
              <a:srgbClr val="0088CC"/>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9143" y="128803"/>
            <a:ext cx="4007626" cy="546595"/>
          </a:xfrm>
          <a:prstGeom prst="rect">
            <a:avLst/>
          </a:prstGeom>
        </p:spPr>
      </p:pic>
      <p:sp>
        <p:nvSpPr>
          <p:cNvPr id="7" name="TextBox 6"/>
          <p:cNvSpPr txBox="1"/>
          <p:nvPr/>
        </p:nvSpPr>
        <p:spPr>
          <a:xfrm>
            <a:off x="-12032" y="865347"/>
            <a:ext cx="12204032" cy="707886"/>
          </a:xfrm>
          <a:prstGeom prst="rect">
            <a:avLst/>
          </a:prstGeom>
          <a:noFill/>
        </p:spPr>
        <p:txBody>
          <a:bodyPr wrap="square" rtlCol="0">
            <a:spAutoFit/>
          </a:bodyPr>
          <a:lstStyle/>
          <a:p>
            <a:pPr algn="ctr"/>
            <a:r>
              <a:rPr lang="en-US" sz="4000" b="1" dirty="0" smtClean="0">
                <a:solidFill>
                  <a:schemeClr val="bg1"/>
                </a:solidFill>
                <a:latin typeface="Chaparral Pro" panose="02060503040505020203" pitchFamily="18" charset="0"/>
              </a:rPr>
              <a:t>Credit Management – Credit Use</a:t>
            </a:r>
            <a:endParaRPr lang="en-US" sz="4000" b="1" dirty="0">
              <a:solidFill>
                <a:schemeClr val="bg1"/>
              </a:solidFill>
              <a:latin typeface="Chaparral Pro" panose="02060503040505020203" pitchFamily="18" charset="0"/>
            </a:endParaRPr>
          </a:p>
        </p:txBody>
      </p:sp>
      <p:sp>
        <p:nvSpPr>
          <p:cNvPr id="11" name="Rectangle 10"/>
          <p:cNvSpPr/>
          <p:nvPr/>
        </p:nvSpPr>
        <p:spPr>
          <a:xfrm>
            <a:off x="376348" y="1895242"/>
            <a:ext cx="5057025" cy="584775"/>
          </a:xfrm>
          <a:prstGeom prst="rect">
            <a:avLst/>
          </a:prstGeom>
        </p:spPr>
        <p:txBody>
          <a:bodyPr wrap="none">
            <a:spAutoFit/>
          </a:bodyPr>
          <a:lstStyle/>
          <a:p>
            <a:pPr marL="457200" indent="-457200">
              <a:buFont typeface="Arial" pitchFamily="34" charset="0"/>
              <a:buChar char="•"/>
            </a:pPr>
            <a:r>
              <a:rPr lang="en-US" altLang="en-US" sz="3200" dirty="0" smtClean="0">
                <a:ea typeface="ＭＳ Ｐゴシック" pitchFamily="34" charset="-128"/>
              </a:rPr>
              <a:t>Good credit can help with:</a:t>
            </a:r>
            <a:endParaRPr lang="en-US" altLang="en-US" sz="3200" dirty="0">
              <a:ea typeface="ＭＳ Ｐゴシック" pitchFamily="34" charset="-128"/>
            </a:endParaRPr>
          </a:p>
        </p:txBody>
      </p:sp>
      <p:sp>
        <p:nvSpPr>
          <p:cNvPr id="12" name="Rectangle 11"/>
          <p:cNvSpPr/>
          <p:nvPr/>
        </p:nvSpPr>
        <p:spPr>
          <a:xfrm>
            <a:off x="889752" y="2480017"/>
            <a:ext cx="2769156" cy="640080"/>
          </a:xfrm>
          <a:prstGeom prst="rect">
            <a:avLst/>
          </a:prstGeom>
        </p:spPr>
        <p:txBody>
          <a:bodyPr wrap="none">
            <a:spAutoFit/>
          </a:bodyPr>
          <a:lstStyle/>
          <a:p>
            <a:pPr marL="457200" indent="-457200">
              <a:buFont typeface="Arial" pitchFamily="34" charset="0"/>
              <a:buChar char="•"/>
            </a:pPr>
            <a:r>
              <a:rPr lang="en-US" altLang="en-US" sz="3200" dirty="0" smtClean="0">
                <a:ea typeface="ＭＳ Ｐゴシック" pitchFamily="34" charset="-128"/>
              </a:rPr>
              <a:t>Employment</a:t>
            </a:r>
            <a:endParaRPr lang="en-US" altLang="en-US" sz="3200" dirty="0">
              <a:ea typeface="ＭＳ Ｐゴシック" pitchFamily="34" charset="-128"/>
            </a:endParaRPr>
          </a:p>
        </p:txBody>
      </p:sp>
      <p:sp>
        <p:nvSpPr>
          <p:cNvPr id="14" name="Rectangle 13"/>
          <p:cNvSpPr/>
          <p:nvPr/>
        </p:nvSpPr>
        <p:spPr>
          <a:xfrm>
            <a:off x="900046" y="3000719"/>
            <a:ext cx="2268185" cy="640080"/>
          </a:xfrm>
          <a:prstGeom prst="rect">
            <a:avLst/>
          </a:prstGeom>
        </p:spPr>
        <p:txBody>
          <a:bodyPr wrap="none">
            <a:spAutoFit/>
          </a:bodyPr>
          <a:lstStyle/>
          <a:p>
            <a:pPr marL="457200" indent="-457200">
              <a:buFont typeface="Arial" pitchFamily="34" charset="0"/>
              <a:buChar char="•"/>
            </a:pPr>
            <a:r>
              <a:rPr lang="en-US" altLang="en-US" sz="3200" dirty="0" smtClean="0">
                <a:ea typeface="ＭＳ Ｐゴシック" pitchFamily="34" charset="-128"/>
              </a:rPr>
              <a:t>Insurance</a:t>
            </a:r>
            <a:endParaRPr lang="en-US" altLang="en-US" sz="3200" dirty="0">
              <a:ea typeface="ＭＳ Ｐゴシック" pitchFamily="34" charset="-128"/>
            </a:endParaRPr>
          </a:p>
        </p:txBody>
      </p:sp>
      <p:sp>
        <p:nvSpPr>
          <p:cNvPr id="9" name="Rectangle 8"/>
          <p:cNvSpPr/>
          <p:nvPr/>
        </p:nvSpPr>
        <p:spPr>
          <a:xfrm>
            <a:off x="900046" y="3521421"/>
            <a:ext cx="6319935" cy="640080"/>
          </a:xfrm>
          <a:prstGeom prst="rect">
            <a:avLst/>
          </a:prstGeom>
        </p:spPr>
        <p:txBody>
          <a:bodyPr wrap="none">
            <a:spAutoFit/>
          </a:bodyPr>
          <a:lstStyle/>
          <a:p>
            <a:pPr marL="457200" indent="-457200">
              <a:buFont typeface="Arial" pitchFamily="34" charset="0"/>
              <a:buChar char="•"/>
            </a:pPr>
            <a:r>
              <a:rPr lang="en-US" altLang="en-US" sz="3200" dirty="0" smtClean="0">
                <a:ea typeface="ＭＳ Ｐゴシック" pitchFamily="34" charset="-128"/>
              </a:rPr>
              <a:t>Utilities and mobile phone service</a:t>
            </a:r>
            <a:endParaRPr lang="en-US" altLang="en-US" sz="3200" dirty="0">
              <a:ea typeface="ＭＳ Ｐゴシック" pitchFamily="34" charset="-128"/>
            </a:endParaRPr>
          </a:p>
        </p:txBody>
      </p:sp>
      <p:sp>
        <p:nvSpPr>
          <p:cNvPr id="10" name="Rectangle 9"/>
          <p:cNvSpPr/>
          <p:nvPr/>
        </p:nvSpPr>
        <p:spPr>
          <a:xfrm>
            <a:off x="889752" y="4042123"/>
            <a:ext cx="5764655" cy="640080"/>
          </a:xfrm>
          <a:prstGeom prst="rect">
            <a:avLst/>
          </a:prstGeom>
        </p:spPr>
        <p:txBody>
          <a:bodyPr wrap="none">
            <a:spAutoFit/>
          </a:bodyPr>
          <a:lstStyle/>
          <a:p>
            <a:pPr marL="457200" indent="-457200">
              <a:buFont typeface="Arial" pitchFamily="34" charset="0"/>
              <a:buChar char="•"/>
            </a:pPr>
            <a:r>
              <a:rPr lang="en-US" altLang="en-US" sz="3200" dirty="0" smtClean="0">
                <a:ea typeface="ＭＳ Ｐゴシック" pitchFamily="34" charset="-128"/>
              </a:rPr>
              <a:t>Paying for purchases over time</a:t>
            </a:r>
            <a:endParaRPr lang="en-US" altLang="en-US" sz="3200" dirty="0">
              <a:ea typeface="ＭＳ Ｐゴシック" pitchFamily="34" charset="-128"/>
            </a:endParaRPr>
          </a:p>
        </p:txBody>
      </p:sp>
      <p:sp>
        <p:nvSpPr>
          <p:cNvPr id="13" name="Rectangle 12"/>
          <p:cNvSpPr/>
          <p:nvPr/>
        </p:nvSpPr>
        <p:spPr>
          <a:xfrm>
            <a:off x="900046" y="4562825"/>
            <a:ext cx="2800767" cy="640080"/>
          </a:xfrm>
          <a:prstGeom prst="rect">
            <a:avLst/>
          </a:prstGeom>
        </p:spPr>
        <p:txBody>
          <a:bodyPr wrap="none">
            <a:spAutoFit/>
          </a:bodyPr>
          <a:lstStyle/>
          <a:p>
            <a:pPr marL="457200" indent="-457200">
              <a:buFont typeface="Arial" pitchFamily="34" charset="0"/>
              <a:buChar char="•"/>
            </a:pPr>
            <a:r>
              <a:rPr lang="en-US" altLang="en-US" sz="3200" dirty="0" smtClean="0">
                <a:ea typeface="ＭＳ Ｐゴシック" pitchFamily="34" charset="-128"/>
              </a:rPr>
              <a:t>Home Rental</a:t>
            </a:r>
            <a:endParaRPr lang="en-US" altLang="en-US" sz="3200" dirty="0">
              <a:ea typeface="ＭＳ Ｐゴシック" pitchFamily="34" charset="-128"/>
            </a:endParaRPr>
          </a:p>
        </p:txBody>
      </p:sp>
      <p:sp>
        <p:nvSpPr>
          <p:cNvPr id="15" name="Rectangle 14"/>
          <p:cNvSpPr/>
          <p:nvPr/>
        </p:nvSpPr>
        <p:spPr>
          <a:xfrm>
            <a:off x="889626" y="5083529"/>
            <a:ext cx="11339964" cy="584775"/>
          </a:xfrm>
          <a:prstGeom prst="rect">
            <a:avLst/>
          </a:prstGeom>
        </p:spPr>
        <p:txBody>
          <a:bodyPr wrap="none">
            <a:spAutoFit/>
          </a:bodyPr>
          <a:lstStyle/>
          <a:p>
            <a:pPr marL="457200" indent="-457200">
              <a:buFont typeface="Arial" pitchFamily="34" charset="0"/>
              <a:buChar char="•"/>
            </a:pPr>
            <a:r>
              <a:rPr lang="en-US" altLang="en-US" sz="3200" dirty="0" smtClean="0">
                <a:ea typeface="ＭＳ Ｐゴシック" pitchFamily="34" charset="-128"/>
              </a:rPr>
              <a:t>Achieving major goals such </a:t>
            </a:r>
            <a:r>
              <a:rPr lang="en-US" altLang="en-US" sz="3200" u="sng" dirty="0" smtClean="0">
                <a:ea typeface="ＭＳ Ｐゴシック" pitchFamily="34" charset="-128"/>
              </a:rPr>
              <a:t>buying a home </a:t>
            </a:r>
            <a:r>
              <a:rPr lang="en-US" altLang="en-US" sz="3200" dirty="0" smtClean="0">
                <a:ea typeface="ＭＳ Ｐゴシック" pitchFamily="34" charset="-128"/>
              </a:rPr>
              <a:t>or </a:t>
            </a:r>
            <a:r>
              <a:rPr lang="en-US" altLang="en-US" sz="3200" u="sng" dirty="0" smtClean="0">
                <a:ea typeface="ＭＳ Ｐゴシック" pitchFamily="34" charset="-128"/>
              </a:rPr>
              <a:t>starting a business</a:t>
            </a:r>
            <a:endParaRPr lang="en-US" altLang="en-US" sz="3200" u="sng" dirty="0">
              <a:ea typeface="ＭＳ Ｐゴシック" pitchFamily="34" charset="-128"/>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7903" y="121423"/>
            <a:ext cx="4750676" cy="682779"/>
          </a:xfrm>
          <a:prstGeom prst="rect">
            <a:avLst/>
          </a:prstGeom>
        </p:spPr>
      </p:pic>
    </p:spTree>
    <p:extLst>
      <p:ext uri="{BB962C8B-B14F-4D97-AF65-F5344CB8AC3E}">
        <p14:creationId xmlns:p14="http://schemas.microsoft.com/office/powerpoint/2010/main" val="779348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9" grpId="0"/>
      <p:bldP spid="10" grpId="0"/>
      <p:bldP spid="13"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804202"/>
            <a:ext cx="12192000" cy="830177"/>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p:cNvSpPr txBox="1">
            <a:spLocks/>
          </p:cNvSpPr>
          <p:nvPr/>
        </p:nvSpPr>
        <p:spPr>
          <a:xfrm>
            <a:off x="0" y="0"/>
            <a:ext cx="5002924" cy="804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800" dirty="0" smtClean="0">
                <a:solidFill>
                  <a:srgbClr val="4E5055"/>
                </a:solidFill>
                <a:latin typeface="Khmer UI" panose="020B0502040204020203" pitchFamily="34" charset="0"/>
                <a:cs typeface="Khmer UI" panose="020B0502040204020203" pitchFamily="34" charset="0"/>
              </a:rPr>
              <a:t>First Steps to Financial Security</a:t>
            </a:r>
            <a:endParaRPr lang="en-US" sz="3600" dirty="0">
              <a:solidFill>
                <a:srgbClr val="4E5055"/>
              </a:solidFill>
            </a:endParaRPr>
          </a:p>
        </p:txBody>
      </p:sp>
      <p:cxnSp>
        <p:nvCxnSpPr>
          <p:cNvPr id="21" name="Straight Connector 20"/>
          <p:cNvCxnSpPr/>
          <p:nvPr/>
        </p:nvCxnSpPr>
        <p:spPr>
          <a:xfrm>
            <a:off x="0" y="1739003"/>
            <a:ext cx="12192000" cy="12032"/>
          </a:xfrm>
          <a:prstGeom prst="line">
            <a:avLst/>
          </a:prstGeom>
          <a:ln w="76200">
            <a:solidFill>
              <a:srgbClr val="0088CC"/>
            </a:solidFill>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9143" y="128803"/>
            <a:ext cx="4007626" cy="546595"/>
          </a:xfrm>
          <a:prstGeom prst="rect">
            <a:avLst/>
          </a:prstGeom>
        </p:spPr>
      </p:pic>
      <p:sp>
        <p:nvSpPr>
          <p:cNvPr id="7" name="TextBox 6"/>
          <p:cNvSpPr txBox="1"/>
          <p:nvPr/>
        </p:nvSpPr>
        <p:spPr>
          <a:xfrm>
            <a:off x="0" y="880736"/>
            <a:ext cx="12204032" cy="677108"/>
          </a:xfrm>
          <a:prstGeom prst="rect">
            <a:avLst/>
          </a:prstGeom>
          <a:noFill/>
        </p:spPr>
        <p:txBody>
          <a:bodyPr wrap="square" rtlCol="0">
            <a:spAutoFit/>
          </a:bodyPr>
          <a:lstStyle/>
          <a:p>
            <a:pPr algn="ctr"/>
            <a:r>
              <a:rPr lang="en-US" sz="3800" b="1" dirty="0" smtClean="0">
                <a:solidFill>
                  <a:schemeClr val="bg1"/>
                </a:solidFill>
                <a:latin typeface="Chaparral Pro" panose="02060503040505020203" pitchFamily="18" charset="0"/>
              </a:rPr>
              <a:t>Credit Management – Establishing/Rebuilding Credit</a:t>
            </a:r>
            <a:endParaRPr lang="en-US" sz="3800" b="1" dirty="0">
              <a:solidFill>
                <a:schemeClr val="bg1"/>
              </a:solidFill>
              <a:latin typeface="Chaparral Pro" panose="02060503040505020203" pitchFamily="18" charset="0"/>
            </a:endParaRPr>
          </a:p>
        </p:txBody>
      </p:sp>
      <p:sp>
        <p:nvSpPr>
          <p:cNvPr id="12" name="Rectangle 11"/>
          <p:cNvSpPr/>
          <p:nvPr/>
        </p:nvSpPr>
        <p:spPr>
          <a:xfrm>
            <a:off x="889752" y="2986834"/>
            <a:ext cx="8278485" cy="584775"/>
          </a:xfrm>
          <a:prstGeom prst="rect">
            <a:avLst/>
          </a:prstGeom>
        </p:spPr>
        <p:txBody>
          <a:bodyPr wrap="none">
            <a:spAutoFit/>
          </a:bodyPr>
          <a:lstStyle/>
          <a:p>
            <a:pPr marL="457200" indent="-457200">
              <a:buFont typeface="Arial" pitchFamily="34" charset="0"/>
              <a:buChar char="•"/>
              <a:defRPr/>
            </a:pPr>
            <a:r>
              <a:rPr lang="en-US" sz="3200" dirty="0" smtClean="0">
                <a:ea typeface="ＭＳ Ｐゴシック" pitchFamily="34" charset="-128"/>
              </a:rPr>
              <a:t>Avoid using more than </a:t>
            </a:r>
            <a:r>
              <a:rPr lang="en-US" sz="3200" dirty="0">
                <a:ea typeface="ＭＳ Ｐゴシック" pitchFamily="34" charset="-128"/>
              </a:rPr>
              <a:t>50% of each credit line</a:t>
            </a:r>
          </a:p>
        </p:txBody>
      </p:sp>
      <p:sp>
        <p:nvSpPr>
          <p:cNvPr id="14" name="Rectangle 13"/>
          <p:cNvSpPr/>
          <p:nvPr/>
        </p:nvSpPr>
        <p:spPr>
          <a:xfrm>
            <a:off x="900046" y="3612851"/>
            <a:ext cx="5386026" cy="584775"/>
          </a:xfrm>
          <a:prstGeom prst="rect">
            <a:avLst/>
          </a:prstGeom>
        </p:spPr>
        <p:txBody>
          <a:bodyPr wrap="none">
            <a:spAutoFit/>
          </a:bodyPr>
          <a:lstStyle/>
          <a:p>
            <a:pPr marL="457200" indent="-457200">
              <a:buFont typeface="Arial" pitchFamily="34" charset="0"/>
              <a:buChar char="•"/>
            </a:pPr>
            <a:r>
              <a:rPr lang="en-US" sz="3200" dirty="0">
                <a:ea typeface="ＭＳ Ｐゴシック" pitchFamily="34" charset="-128"/>
              </a:rPr>
              <a:t>Make up past-due </a:t>
            </a:r>
            <a:r>
              <a:rPr lang="en-US" sz="3200" dirty="0" smtClean="0">
                <a:ea typeface="ＭＳ Ｐゴシック" pitchFamily="34" charset="-128"/>
              </a:rPr>
              <a:t>payments</a:t>
            </a:r>
            <a:endParaRPr lang="en-US" sz="3200" dirty="0">
              <a:ea typeface="ＭＳ Ｐゴシック" pitchFamily="34" charset="-128"/>
            </a:endParaRPr>
          </a:p>
        </p:txBody>
      </p:sp>
      <p:sp>
        <p:nvSpPr>
          <p:cNvPr id="9" name="Rectangle 8"/>
          <p:cNvSpPr/>
          <p:nvPr/>
        </p:nvSpPr>
        <p:spPr>
          <a:xfrm>
            <a:off x="900045" y="4238868"/>
            <a:ext cx="8093829" cy="584775"/>
          </a:xfrm>
          <a:prstGeom prst="rect">
            <a:avLst/>
          </a:prstGeom>
        </p:spPr>
        <p:txBody>
          <a:bodyPr wrap="square">
            <a:spAutoFit/>
          </a:bodyPr>
          <a:lstStyle/>
          <a:p>
            <a:pPr marL="457200" indent="-457200">
              <a:buFont typeface="Arial" pitchFamily="34" charset="0"/>
              <a:buChar char="•"/>
              <a:defRPr/>
            </a:pPr>
            <a:r>
              <a:rPr lang="en-US" sz="3200" dirty="0">
                <a:ea typeface="ＭＳ Ｐゴシック" pitchFamily="34" charset="-128"/>
              </a:rPr>
              <a:t>Don’t accumulate debt</a:t>
            </a:r>
          </a:p>
        </p:txBody>
      </p:sp>
      <p:sp>
        <p:nvSpPr>
          <p:cNvPr id="10" name="Rectangle 9"/>
          <p:cNvSpPr/>
          <p:nvPr/>
        </p:nvSpPr>
        <p:spPr>
          <a:xfrm>
            <a:off x="889752" y="4864885"/>
            <a:ext cx="7811241" cy="584775"/>
          </a:xfrm>
          <a:prstGeom prst="rect">
            <a:avLst/>
          </a:prstGeom>
        </p:spPr>
        <p:txBody>
          <a:bodyPr wrap="none">
            <a:spAutoFit/>
          </a:bodyPr>
          <a:lstStyle/>
          <a:p>
            <a:pPr marL="457200" indent="-457200">
              <a:buFont typeface="Arial" pitchFamily="34" charset="0"/>
              <a:buChar char="•"/>
              <a:defRPr/>
            </a:pPr>
            <a:r>
              <a:rPr lang="en-US" sz="3200" dirty="0">
                <a:ea typeface="ＭＳ Ｐゴシック" pitchFamily="34" charset="-128"/>
              </a:rPr>
              <a:t>Avoid </a:t>
            </a:r>
            <a:r>
              <a:rPr lang="en-US" sz="3200" dirty="0" smtClean="0">
                <a:ea typeface="ＭＳ Ｐゴシック" pitchFamily="34" charset="-128"/>
              </a:rPr>
              <a:t>penalties, late </a:t>
            </a:r>
            <a:r>
              <a:rPr lang="en-US" sz="3200" dirty="0">
                <a:ea typeface="ＭＳ Ｐゴシック" pitchFamily="34" charset="-128"/>
              </a:rPr>
              <a:t>fees and interest rates</a:t>
            </a:r>
          </a:p>
        </p:txBody>
      </p:sp>
      <p:sp>
        <p:nvSpPr>
          <p:cNvPr id="13" name="Rectangle 12"/>
          <p:cNvSpPr/>
          <p:nvPr/>
        </p:nvSpPr>
        <p:spPr>
          <a:xfrm>
            <a:off x="900046" y="5490902"/>
            <a:ext cx="6635214" cy="584775"/>
          </a:xfrm>
          <a:prstGeom prst="rect">
            <a:avLst/>
          </a:prstGeom>
        </p:spPr>
        <p:txBody>
          <a:bodyPr wrap="none">
            <a:spAutoFit/>
          </a:bodyPr>
          <a:lstStyle/>
          <a:p>
            <a:pPr marL="457200" indent="-457200">
              <a:buFont typeface="Arial" pitchFamily="34" charset="0"/>
              <a:buChar char="•"/>
              <a:defRPr/>
            </a:pPr>
            <a:r>
              <a:rPr lang="en-US" sz="3200" dirty="0">
                <a:ea typeface="ＭＳ Ｐゴシック" pitchFamily="34" charset="-128"/>
              </a:rPr>
              <a:t>Apply for new credit only as needed</a:t>
            </a:r>
          </a:p>
        </p:txBody>
      </p:sp>
      <p:sp>
        <p:nvSpPr>
          <p:cNvPr id="16" name="Rectangle 15"/>
          <p:cNvSpPr/>
          <p:nvPr/>
        </p:nvSpPr>
        <p:spPr>
          <a:xfrm>
            <a:off x="889626" y="2360817"/>
            <a:ext cx="3840667" cy="584775"/>
          </a:xfrm>
          <a:prstGeom prst="rect">
            <a:avLst/>
          </a:prstGeom>
        </p:spPr>
        <p:txBody>
          <a:bodyPr wrap="none">
            <a:spAutoFit/>
          </a:bodyPr>
          <a:lstStyle/>
          <a:p>
            <a:pPr marL="457200" indent="-457200">
              <a:buFont typeface="Arial" pitchFamily="34" charset="0"/>
              <a:buChar char="•"/>
              <a:defRPr/>
            </a:pPr>
            <a:r>
              <a:rPr lang="en-US" sz="3200" dirty="0">
                <a:ea typeface="ＭＳ Ｐゴシック" pitchFamily="34" charset="-128"/>
              </a:rPr>
              <a:t>Pay all </a:t>
            </a:r>
            <a:r>
              <a:rPr lang="en-US" sz="3200" dirty="0" smtClean="0">
                <a:ea typeface="ＭＳ Ｐゴシック" pitchFamily="34" charset="-128"/>
              </a:rPr>
              <a:t>bills </a:t>
            </a:r>
            <a:r>
              <a:rPr lang="en-US" sz="3200" dirty="0">
                <a:ea typeface="ＭＳ Ｐゴシック" pitchFamily="34" charset="-128"/>
              </a:rPr>
              <a:t>on time</a:t>
            </a:r>
          </a:p>
        </p:txBody>
      </p:sp>
      <p:sp>
        <p:nvSpPr>
          <p:cNvPr id="17" name="Rectangle 16"/>
          <p:cNvSpPr/>
          <p:nvPr/>
        </p:nvSpPr>
        <p:spPr>
          <a:xfrm>
            <a:off x="915850" y="6116917"/>
            <a:ext cx="10984997" cy="584775"/>
          </a:xfrm>
          <a:prstGeom prst="rect">
            <a:avLst/>
          </a:prstGeom>
        </p:spPr>
        <p:txBody>
          <a:bodyPr wrap="square">
            <a:spAutoFit/>
          </a:bodyPr>
          <a:lstStyle/>
          <a:p>
            <a:pPr marL="457200" indent="-457200">
              <a:buFont typeface="Arial" pitchFamily="34" charset="0"/>
              <a:buChar char="•"/>
              <a:defRPr/>
            </a:pPr>
            <a:r>
              <a:rPr lang="en-US" sz="3200" dirty="0">
                <a:ea typeface="ＭＳ Ｐゴシック" pitchFamily="34" charset="-128"/>
              </a:rPr>
              <a:t>Check your credit reports each </a:t>
            </a:r>
            <a:r>
              <a:rPr lang="en-US" sz="3200" dirty="0" smtClean="0">
                <a:ea typeface="ＭＳ Ｐゴシック" pitchFamily="34" charset="-128"/>
              </a:rPr>
              <a:t>year </a:t>
            </a:r>
            <a:r>
              <a:rPr lang="en-US" sz="2400" dirty="0" smtClean="0">
                <a:ea typeface="ＭＳ Ｐゴシック" pitchFamily="34" charset="-128"/>
              </a:rPr>
              <a:t>(</a:t>
            </a:r>
            <a:r>
              <a:rPr lang="en-US" sz="2400" dirty="0" smtClean="0">
                <a:ea typeface="ＭＳ Ｐゴシック" pitchFamily="34" charset="-128"/>
                <a:hlinkClick r:id="rId3"/>
              </a:rPr>
              <a:t>www.annualcreditreport.com</a:t>
            </a:r>
            <a:r>
              <a:rPr lang="en-US" sz="2400" dirty="0" smtClean="0">
                <a:ea typeface="ＭＳ Ｐゴシック" pitchFamily="34" charset="-128"/>
              </a:rPr>
              <a:t>) </a:t>
            </a:r>
            <a:endParaRPr lang="en-US" sz="2400" dirty="0">
              <a:ea typeface="ＭＳ Ｐゴシック" pitchFamily="34" charset="-128"/>
            </a:endParaRPr>
          </a:p>
        </p:txBody>
      </p:sp>
      <p:sp>
        <p:nvSpPr>
          <p:cNvPr id="18" name="Rectangle 17"/>
          <p:cNvSpPr/>
          <p:nvPr/>
        </p:nvSpPr>
        <p:spPr>
          <a:xfrm>
            <a:off x="889626" y="1734800"/>
            <a:ext cx="10083174" cy="584775"/>
          </a:xfrm>
          <a:prstGeom prst="rect">
            <a:avLst/>
          </a:prstGeom>
        </p:spPr>
        <p:txBody>
          <a:bodyPr wrap="square">
            <a:spAutoFit/>
          </a:bodyPr>
          <a:lstStyle/>
          <a:p>
            <a:pPr marL="457200" indent="-457200">
              <a:buFont typeface="Arial" pitchFamily="34" charset="0"/>
              <a:buChar char="•"/>
            </a:pPr>
            <a:r>
              <a:rPr lang="en-US" sz="3200" dirty="0">
                <a:ea typeface="ＭＳ Ｐゴシック" pitchFamily="34" charset="-128"/>
              </a:rPr>
              <a:t>Pay </a:t>
            </a:r>
            <a:r>
              <a:rPr lang="en-US" sz="3200" i="1" u="sng" dirty="0">
                <a:ea typeface="ＭＳ Ｐゴシック" pitchFamily="34" charset="-128"/>
              </a:rPr>
              <a:t>at least </a:t>
            </a:r>
            <a:r>
              <a:rPr lang="en-US" sz="3200" dirty="0">
                <a:ea typeface="ＭＳ Ｐゴシック" pitchFamily="34" charset="-128"/>
              </a:rPr>
              <a:t>the minimum </a:t>
            </a:r>
            <a:r>
              <a:rPr lang="en-US" sz="3200" dirty="0" smtClean="0">
                <a:ea typeface="ＭＳ Ｐゴシック" pitchFamily="34" charset="-128"/>
              </a:rPr>
              <a:t>payment by </a:t>
            </a:r>
            <a:r>
              <a:rPr lang="en-US" sz="3200" dirty="0">
                <a:ea typeface="ＭＳ Ｐゴシック" pitchFamily="34" charset="-128"/>
              </a:rPr>
              <a:t>the due date </a:t>
            </a: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67903" y="121423"/>
            <a:ext cx="4750676" cy="682779"/>
          </a:xfrm>
          <a:prstGeom prst="rect">
            <a:avLst/>
          </a:prstGeom>
        </p:spPr>
      </p:pic>
    </p:spTree>
    <p:extLst>
      <p:ext uri="{BB962C8B-B14F-4D97-AF65-F5344CB8AC3E}">
        <p14:creationId xmlns:p14="http://schemas.microsoft.com/office/powerpoint/2010/main" val="2642993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9" grpId="0"/>
      <p:bldP spid="10" grpId="0"/>
      <p:bldP spid="13" grpId="0"/>
      <p:bldP spid="16" grpId="0"/>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804202"/>
            <a:ext cx="12192000" cy="830177"/>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txBox="1">
            <a:spLocks/>
          </p:cNvSpPr>
          <p:nvPr/>
        </p:nvSpPr>
        <p:spPr>
          <a:xfrm>
            <a:off x="0" y="0"/>
            <a:ext cx="5002924" cy="804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800" dirty="0" smtClean="0">
                <a:solidFill>
                  <a:srgbClr val="4E5055"/>
                </a:solidFill>
                <a:latin typeface="Khmer UI" panose="020B0502040204020203" pitchFamily="34" charset="0"/>
                <a:cs typeface="Khmer UI" panose="020B0502040204020203" pitchFamily="34" charset="0"/>
              </a:rPr>
              <a:t>First Steps to Financial Security</a:t>
            </a:r>
            <a:endParaRPr lang="en-US" sz="3600" dirty="0">
              <a:solidFill>
                <a:srgbClr val="4E5055"/>
              </a:solidFill>
            </a:endParaRPr>
          </a:p>
        </p:txBody>
      </p:sp>
      <p:cxnSp>
        <p:nvCxnSpPr>
          <p:cNvPr id="17" name="Straight Connector 16"/>
          <p:cNvCxnSpPr/>
          <p:nvPr/>
        </p:nvCxnSpPr>
        <p:spPr>
          <a:xfrm>
            <a:off x="0" y="1739003"/>
            <a:ext cx="12192000" cy="12032"/>
          </a:xfrm>
          <a:prstGeom prst="line">
            <a:avLst/>
          </a:prstGeom>
          <a:ln w="76200">
            <a:solidFill>
              <a:srgbClr val="0088CC"/>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9143" y="128803"/>
            <a:ext cx="4007626" cy="546595"/>
          </a:xfrm>
          <a:prstGeom prst="rect">
            <a:avLst/>
          </a:prstGeom>
        </p:spPr>
      </p:pic>
      <p:sp>
        <p:nvSpPr>
          <p:cNvPr id="7" name="TextBox 6"/>
          <p:cNvSpPr txBox="1"/>
          <p:nvPr/>
        </p:nvSpPr>
        <p:spPr>
          <a:xfrm>
            <a:off x="0" y="880736"/>
            <a:ext cx="12204032" cy="677108"/>
          </a:xfrm>
          <a:prstGeom prst="rect">
            <a:avLst/>
          </a:prstGeom>
          <a:noFill/>
        </p:spPr>
        <p:txBody>
          <a:bodyPr wrap="square" rtlCol="0">
            <a:spAutoFit/>
          </a:bodyPr>
          <a:lstStyle/>
          <a:p>
            <a:pPr algn="ctr"/>
            <a:r>
              <a:rPr lang="en-US" sz="3800" b="1" dirty="0" smtClean="0">
                <a:solidFill>
                  <a:schemeClr val="bg1"/>
                </a:solidFill>
                <a:latin typeface="Chaparral Pro" panose="02060503040505020203" pitchFamily="18" charset="0"/>
              </a:rPr>
              <a:t>Credit Management – Establishing/Rebuilding Credit</a:t>
            </a:r>
            <a:endParaRPr lang="en-US" sz="3800" b="1" dirty="0">
              <a:solidFill>
                <a:schemeClr val="bg1"/>
              </a:solidFill>
              <a:latin typeface="Chaparral Pro" panose="02060503040505020203" pitchFamily="18" charset="0"/>
            </a:endParaRPr>
          </a:p>
        </p:txBody>
      </p:sp>
      <p:sp>
        <p:nvSpPr>
          <p:cNvPr id="12" name="Rectangle 11"/>
          <p:cNvSpPr/>
          <p:nvPr/>
        </p:nvSpPr>
        <p:spPr>
          <a:xfrm>
            <a:off x="889626" y="3492034"/>
            <a:ext cx="5544788" cy="584775"/>
          </a:xfrm>
          <a:prstGeom prst="rect">
            <a:avLst/>
          </a:prstGeom>
        </p:spPr>
        <p:txBody>
          <a:bodyPr wrap="none">
            <a:spAutoFit/>
          </a:bodyPr>
          <a:lstStyle/>
          <a:p>
            <a:pPr marL="457200" indent="-457200">
              <a:buFont typeface="Arial" pitchFamily="34" charset="0"/>
              <a:buChar char="•"/>
            </a:pPr>
            <a:r>
              <a:rPr lang="en-US" altLang="en-US" sz="3200" dirty="0" smtClean="0">
                <a:ea typeface="ＭＳ Ｐゴシック" pitchFamily="34" charset="-128"/>
              </a:rPr>
              <a:t>Sign-up for a </a:t>
            </a:r>
            <a:r>
              <a:rPr lang="en-US" altLang="en-US" sz="3200" dirty="0">
                <a:ea typeface="ＭＳ Ｐゴシック" pitchFamily="34" charset="-128"/>
              </a:rPr>
              <a:t>retail credit card</a:t>
            </a:r>
          </a:p>
        </p:txBody>
      </p:sp>
      <p:sp>
        <p:nvSpPr>
          <p:cNvPr id="14" name="Rectangle 13"/>
          <p:cNvSpPr/>
          <p:nvPr/>
        </p:nvSpPr>
        <p:spPr>
          <a:xfrm>
            <a:off x="899920" y="4202034"/>
            <a:ext cx="3268652" cy="584775"/>
          </a:xfrm>
          <a:prstGeom prst="rect">
            <a:avLst/>
          </a:prstGeom>
        </p:spPr>
        <p:txBody>
          <a:bodyPr wrap="none">
            <a:spAutoFit/>
          </a:bodyPr>
          <a:lstStyle/>
          <a:p>
            <a:pPr marL="457200" indent="-457200">
              <a:buFont typeface="Arial" pitchFamily="34" charset="0"/>
              <a:buChar char="•"/>
            </a:pPr>
            <a:r>
              <a:rPr lang="en-US" altLang="en-US" sz="3200" dirty="0">
                <a:ea typeface="ＭＳ Ｐゴシック" pitchFamily="34" charset="-128"/>
              </a:rPr>
              <a:t>Find a </a:t>
            </a:r>
            <a:r>
              <a:rPr lang="en-US" altLang="en-US" sz="3200" dirty="0" smtClean="0">
                <a:ea typeface="ＭＳ Ｐゴシック" pitchFamily="34" charset="-128"/>
              </a:rPr>
              <a:t>co-signer</a:t>
            </a:r>
            <a:endParaRPr lang="en-US" altLang="en-US" sz="3200" dirty="0">
              <a:ea typeface="ＭＳ Ｐゴシック" pitchFamily="34" charset="-128"/>
            </a:endParaRPr>
          </a:p>
        </p:txBody>
      </p:sp>
      <p:sp>
        <p:nvSpPr>
          <p:cNvPr id="9" name="Rectangle 8"/>
          <p:cNvSpPr/>
          <p:nvPr/>
        </p:nvSpPr>
        <p:spPr>
          <a:xfrm>
            <a:off x="899919" y="4912034"/>
            <a:ext cx="8093829" cy="584775"/>
          </a:xfrm>
          <a:prstGeom prst="rect">
            <a:avLst/>
          </a:prstGeom>
        </p:spPr>
        <p:txBody>
          <a:bodyPr wrap="square">
            <a:spAutoFit/>
          </a:bodyPr>
          <a:lstStyle/>
          <a:p>
            <a:pPr marL="457200" indent="-457200">
              <a:buFont typeface="Arial" pitchFamily="34" charset="0"/>
              <a:buChar char="•"/>
            </a:pPr>
            <a:r>
              <a:rPr lang="en-US" altLang="en-US" sz="3200" dirty="0">
                <a:ea typeface="ＭＳ Ｐゴシック" pitchFamily="34" charset="-128"/>
              </a:rPr>
              <a:t>Sign-up for a </a:t>
            </a:r>
            <a:r>
              <a:rPr lang="en-US" altLang="en-US" sz="3200" dirty="0" smtClean="0">
                <a:ea typeface="ＭＳ Ｐゴシック" pitchFamily="34" charset="-128"/>
              </a:rPr>
              <a:t>secured </a:t>
            </a:r>
            <a:r>
              <a:rPr lang="en-US" altLang="en-US" sz="3200" dirty="0">
                <a:ea typeface="ＭＳ Ｐゴシック" pitchFamily="34" charset="-128"/>
              </a:rPr>
              <a:t>credit card</a:t>
            </a:r>
          </a:p>
        </p:txBody>
      </p:sp>
      <p:sp>
        <p:nvSpPr>
          <p:cNvPr id="10" name="Rectangle 9"/>
          <p:cNvSpPr/>
          <p:nvPr/>
        </p:nvSpPr>
        <p:spPr>
          <a:xfrm>
            <a:off x="889500" y="5622036"/>
            <a:ext cx="6769802" cy="584775"/>
          </a:xfrm>
          <a:prstGeom prst="rect">
            <a:avLst/>
          </a:prstGeom>
        </p:spPr>
        <p:txBody>
          <a:bodyPr wrap="none">
            <a:spAutoFit/>
          </a:bodyPr>
          <a:lstStyle/>
          <a:p>
            <a:pPr marL="457200" indent="-457200">
              <a:buFont typeface="Arial" pitchFamily="34" charset="0"/>
              <a:buChar char="•"/>
            </a:pPr>
            <a:r>
              <a:rPr lang="en-US" altLang="en-US" sz="3200" b="1" u="sng" dirty="0">
                <a:ea typeface="ＭＳ Ｐゴシック" pitchFamily="34" charset="-128"/>
              </a:rPr>
              <a:t>AVOID</a:t>
            </a:r>
            <a:r>
              <a:rPr lang="en-US" altLang="en-US" sz="3200" dirty="0">
                <a:ea typeface="ＭＳ Ｐゴシック" pitchFamily="34" charset="-128"/>
              </a:rPr>
              <a:t> pawn shops and payday loans</a:t>
            </a:r>
          </a:p>
        </p:txBody>
      </p:sp>
      <p:sp>
        <p:nvSpPr>
          <p:cNvPr id="16" name="Rectangle 15"/>
          <p:cNvSpPr/>
          <p:nvPr/>
        </p:nvSpPr>
        <p:spPr>
          <a:xfrm>
            <a:off x="889500" y="2782034"/>
            <a:ext cx="6827959" cy="584775"/>
          </a:xfrm>
          <a:prstGeom prst="rect">
            <a:avLst/>
          </a:prstGeom>
        </p:spPr>
        <p:txBody>
          <a:bodyPr wrap="none">
            <a:spAutoFit/>
          </a:bodyPr>
          <a:lstStyle/>
          <a:p>
            <a:pPr marL="457200" indent="-457200">
              <a:buFont typeface="Arial" pitchFamily="34" charset="0"/>
              <a:buChar char="•"/>
            </a:pPr>
            <a:r>
              <a:rPr lang="en-US" altLang="en-US" sz="3200" dirty="0">
                <a:ea typeface="ＭＳ Ｐゴシック" pitchFamily="34" charset="-128"/>
              </a:rPr>
              <a:t>Apply for credit with a local company</a:t>
            </a:r>
          </a:p>
        </p:txBody>
      </p:sp>
      <p:sp>
        <p:nvSpPr>
          <p:cNvPr id="18" name="Rectangle 17"/>
          <p:cNvSpPr/>
          <p:nvPr/>
        </p:nvSpPr>
        <p:spPr>
          <a:xfrm>
            <a:off x="889500" y="2072034"/>
            <a:ext cx="10083174" cy="584775"/>
          </a:xfrm>
          <a:prstGeom prst="rect">
            <a:avLst/>
          </a:prstGeom>
        </p:spPr>
        <p:txBody>
          <a:bodyPr wrap="square">
            <a:spAutoFit/>
          </a:bodyPr>
          <a:lstStyle/>
          <a:p>
            <a:pPr marL="457200" indent="-457200">
              <a:buFont typeface="Arial" pitchFamily="34" charset="0"/>
              <a:buChar char="•"/>
            </a:pPr>
            <a:r>
              <a:rPr lang="en-US" altLang="en-US" sz="3200" dirty="0">
                <a:ea typeface="ＭＳ Ｐゴシック" pitchFamily="34" charset="-128"/>
              </a:rPr>
              <a:t>Ask your bank or credit union </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7903" y="121423"/>
            <a:ext cx="4750676" cy="682779"/>
          </a:xfrm>
          <a:prstGeom prst="rect">
            <a:avLst/>
          </a:prstGeom>
        </p:spPr>
      </p:pic>
    </p:spTree>
    <p:extLst>
      <p:ext uri="{BB962C8B-B14F-4D97-AF65-F5344CB8AC3E}">
        <p14:creationId xmlns:p14="http://schemas.microsoft.com/office/powerpoint/2010/main" val="3895198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9" grpId="0"/>
      <p:bldP spid="10" grpId="0"/>
      <p:bldP spid="16"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thebudgetnistablog.com/wp-content/uploads/2014/12/Debt.jpg"/>
          <p:cNvPicPr>
            <a:picLocks noChangeAspect="1" noChangeArrowheads="1"/>
          </p:cNvPicPr>
          <p:nvPr/>
        </p:nvPicPr>
        <p:blipFill rotWithShape="1">
          <a:blip r:embed="rId2">
            <a:extLst>
              <a:ext uri="{28A0092B-C50C-407E-A947-70E740481C1C}">
                <a14:useLocalDpi xmlns:a14="http://schemas.microsoft.com/office/drawing/2010/main" val="0"/>
              </a:ext>
            </a:extLst>
          </a:blip>
          <a:srcRect t="3649"/>
          <a:stretch/>
        </p:blipFill>
        <p:spPr bwMode="auto">
          <a:xfrm>
            <a:off x="4396195" y="1751035"/>
            <a:ext cx="7795805" cy="4995289"/>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0" y="804202"/>
            <a:ext cx="12192000" cy="830177"/>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p:cNvSpPr txBox="1">
            <a:spLocks/>
          </p:cNvSpPr>
          <p:nvPr/>
        </p:nvSpPr>
        <p:spPr>
          <a:xfrm>
            <a:off x="0" y="0"/>
            <a:ext cx="5002924" cy="804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800" dirty="0" smtClean="0">
                <a:solidFill>
                  <a:srgbClr val="4E5055"/>
                </a:solidFill>
                <a:latin typeface="Khmer UI" panose="020B0502040204020203" pitchFamily="34" charset="0"/>
                <a:cs typeface="Khmer UI" panose="020B0502040204020203" pitchFamily="34" charset="0"/>
              </a:rPr>
              <a:t>First Steps to Financial Security</a:t>
            </a:r>
            <a:endParaRPr lang="en-US" sz="3600" dirty="0">
              <a:solidFill>
                <a:srgbClr val="4E5055"/>
              </a:solidFill>
            </a:endParaRPr>
          </a:p>
        </p:txBody>
      </p:sp>
      <p:cxnSp>
        <p:nvCxnSpPr>
          <p:cNvPr id="21" name="Straight Connector 20"/>
          <p:cNvCxnSpPr/>
          <p:nvPr/>
        </p:nvCxnSpPr>
        <p:spPr>
          <a:xfrm>
            <a:off x="0" y="1739003"/>
            <a:ext cx="12192000" cy="12032"/>
          </a:xfrm>
          <a:prstGeom prst="line">
            <a:avLst/>
          </a:prstGeom>
          <a:ln w="76200">
            <a:solidFill>
              <a:srgbClr val="0088CC"/>
            </a:solidFill>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9143" y="128803"/>
            <a:ext cx="4007626" cy="546595"/>
          </a:xfrm>
          <a:prstGeom prst="rect">
            <a:avLst/>
          </a:prstGeom>
        </p:spPr>
      </p:pic>
      <p:sp>
        <p:nvSpPr>
          <p:cNvPr id="7" name="TextBox 6"/>
          <p:cNvSpPr txBox="1"/>
          <p:nvPr/>
        </p:nvSpPr>
        <p:spPr>
          <a:xfrm>
            <a:off x="0" y="880736"/>
            <a:ext cx="12204032" cy="677108"/>
          </a:xfrm>
          <a:prstGeom prst="rect">
            <a:avLst/>
          </a:prstGeom>
          <a:noFill/>
        </p:spPr>
        <p:txBody>
          <a:bodyPr wrap="square" rtlCol="0">
            <a:spAutoFit/>
          </a:bodyPr>
          <a:lstStyle/>
          <a:p>
            <a:pPr algn="ctr"/>
            <a:r>
              <a:rPr lang="en-US" sz="3800" b="1" dirty="0" smtClean="0">
                <a:solidFill>
                  <a:schemeClr val="bg1"/>
                </a:solidFill>
                <a:latin typeface="Chaparral Pro" panose="02060503040505020203" pitchFamily="18" charset="0"/>
              </a:rPr>
              <a:t>Debt Management</a:t>
            </a:r>
            <a:endParaRPr lang="en-US" sz="3800" b="1" dirty="0">
              <a:solidFill>
                <a:schemeClr val="bg1"/>
              </a:solidFill>
              <a:latin typeface="Chaparral Pro" panose="02060503040505020203" pitchFamily="18" charset="0"/>
            </a:endParaRPr>
          </a:p>
        </p:txBody>
      </p:sp>
      <p:sp>
        <p:nvSpPr>
          <p:cNvPr id="16" name="Rectangle 15"/>
          <p:cNvSpPr/>
          <p:nvPr/>
        </p:nvSpPr>
        <p:spPr>
          <a:xfrm>
            <a:off x="889500" y="2872976"/>
            <a:ext cx="4181594" cy="584775"/>
          </a:xfrm>
          <a:prstGeom prst="rect">
            <a:avLst/>
          </a:prstGeom>
        </p:spPr>
        <p:txBody>
          <a:bodyPr wrap="none">
            <a:spAutoFit/>
          </a:bodyPr>
          <a:lstStyle/>
          <a:p>
            <a:pPr marL="457200" indent="-457200">
              <a:buFont typeface="Arial" pitchFamily="34" charset="0"/>
              <a:buChar char="•"/>
            </a:pPr>
            <a:r>
              <a:rPr lang="en-US" altLang="en-US" sz="3200" dirty="0"/>
              <a:t>Debt repayment plan</a:t>
            </a:r>
          </a:p>
        </p:txBody>
      </p:sp>
      <p:sp>
        <p:nvSpPr>
          <p:cNvPr id="18" name="Rectangle 17"/>
          <p:cNvSpPr/>
          <p:nvPr/>
        </p:nvSpPr>
        <p:spPr>
          <a:xfrm>
            <a:off x="889500" y="2325211"/>
            <a:ext cx="10083174" cy="584775"/>
          </a:xfrm>
          <a:prstGeom prst="rect">
            <a:avLst/>
          </a:prstGeom>
        </p:spPr>
        <p:txBody>
          <a:bodyPr wrap="square">
            <a:spAutoFit/>
          </a:bodyPr>
          <a:lstStyle/>
          <a:p>
            <a:pPr marL="457200" indent="-457200">
              <a:buFont typeface="Arial" pitchFamily="34" charset="0"/>
              <a:buChar char="•"/>
            </a:pPr>
            <a:r>
              <a:rPr lang="en-US" altLang="en-US" sz="3200" dirty="0" smtClean="0">
                <a:ea typeface="ＭＳ Ｐゴシック" pitchFamily="34" charset="-128"/>
              </a:rPr>
              <a:t>Types of Debt</a:t>
            </a:r>
            <a:endParaRPr lang="en-US" altLang="en-US" sz="3200" dirty="0">
              <a:ea typeface="ＭＳ Ｐゴシック" pitchFamily="34" charset="-128"/>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67903" y="121423"/>
            <a:ext cx="4750676" cy="682779"/>
          </a:xfrm>
          <a:prstGeom prst="rect">
            <a:avLst/>
          </a:prstGeom>
        </p:spPr>
      </p:pic>
    </p:spTree>
    <p:extLst>
      <p:ext uri="{BB962C8B-B14F-4D97-AF65-F5344CB8AC3E}">
        <p14:creationId xmlns:p14="http://schemas.microsoft.com/office/powerpoint/2010/main" val="23510258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804202"/>
            <a:ext cx="12192000" cy="830177"/>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txBox="1">
            <a:spLocks/>
          </p:cNvSpPr>
          <p:nvPr/>
        </p:nvSpPr>
        <p:spPr>
          <a:xfrm>
            <a:off x="0" y="0"/>
            <a:ext cx="5002924" cy="804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800" dirty="0" smtClean="0">
                <a:solidFill>
                  <a:srgbClr val="4E5055"/>
                </a:solidFill>
                <a:latin typeface="Khmer UI" panose="020B0502040204020203" pitchFamily="34" charset="0"/>
                <a:cs typeface="Khmer UI" panose="020B0502040204020203" pitchFamily="34" charset="0"/>
              </a:rPr>
              <a:t>First Steps to Financial Security</a:t>
            </a:r>
            <a:endParaRPr lang="en-US" sz="3600" dirty="0">
              <a:solidFill>
                <a:srgbClr val="4E5055"/>
              </a:solidFill>
            </a:endParaRPr>
          </a:p>
        </p:txBody>
      </p:sp>
      <p:cxnSp>
        <p:nvCxnSpPr>
          <p:cNvPr id="13" name="Straight Connector 12"/>
          <p:cNvCxnSpPr/>
          <p:nvPr/>
        </p:nvCxnSpPr>
        <p:spPr>
          <a:xfrm>
            <a:off x="0" y="1739003"/>
            <a:ext cx="12192000" cy="12032"/>
          </a:xfrm>
          <a:prstGeom prst="line">
            <a:avLst/>
          </a:prstGeom>
          <a:ln w="76200">
            <a:solidFill>
              <a:srgbClr val="0088CC"/>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9143" y="128803"/>
            <a:ext cx="4007626" cy="546595"/>
          </a:xfrm>
          <a:prstGeom prst="rect">
            <a:avLst/>
          </a:prstGeom>
        </p:spPr>
      </p:pic>
      <p:sp>
        <p:nvSpPr>
          <p:cNvPr id="7" name="TextBox 6"/>
          <p:cNvSpPr txBox="1"/>
          <p:nvPr/>
        </p:nvSpPr>
        <p:spPr>
          <a:xfrm>
            <a:off x="0" y="880736"/>
            <a:ext cx="12204032" cy="677108"/>
          </a:xfrm>
          <a:prstGeom prst="rect">
            <a:avLst/>
          </a:prstGeom>
          <a:noFill/>
        </p:spPr>
        <p:txBody>
          <a:bodyPr wrap="square" rtlCol="0">
            <a:spAutoFit/>
          </a:bodyPr>
          <a:lstStyle/>
          <a:p>
            <a:pPr algn="ctr"/>
            <a:r>
              <a:rPr lang="en-US" sz="3800" b="1" dirty="0" smtClean="0">
                <a:solidFill>
                  <a:schemeClr val="bg1"/>
                </a:solidFill>
                <a:latin typeface="Chaparral Pro" panose="02060503040505020203" pitchFamily="18" charset="0"/>
              </a:rPr>
              <a:t>Debt Management – Types of Debt</a:t>
            </a:r>
            <a:endParaRPr lang="en-US" sz="3800" b="1" dirty="0">
              <a:solidFill>
                <a:schemeClr val="bg1"/>
              </a:solidFill>
              <a:latin typeface="Chaparral Pro" panose="02060503040505020203" pitchFamily="18" charset="0"/>
            </a:endParaRPr>
          </a:p>
        </p:txBody>
      </p:sp>
      <p:sp>
        <p:nvSpPr>
          <p:cNvPr id="16" name="Rectangle 15"/>
          <p:cNvSpPr/>
          <p:nvPr/>
        </p:nvSpPr>
        <p:spPr>
          <a:xfrm>
            <a:off x="889500" y="3126158"/>
            <a:ext cx="5621091" cy="584775"/>
          </a:xfrm>
          <a:prstGeom prst="rect">
            <a:avLst/>
          </a:prstGeom>
        </p:spPr>
        <p:txBody>
          <a:bodyPr wrap="none">
            <a:spAutoFit/>
          </a:bodyPr>
          <a:lstStyle/>
          <a:p>
            <a:pPr marL="457200" indent="-457200">
              <a:buFont typeface="Arial" pitchFamily="34" charset="0"/>
              <a:buChar char="•"/>
            </a:pPr>
            <a:r>
              <a:rPr lang="en-US" altLang="en-US" sz="3200" dirty="0" smtClean="0"/>
              <a:t>Unsecured (</a:t>
            </a:r>
            <a:r>
              <a:rPr lang="en-US" altLang="en-US" sz="3200" i="1" dirty="0">
                <a:ea typeface="ＭＳ Ｐゴシック" pitchFamily="34" charset="-128"/>
              </a:rPr>
              <a:t>e.g. </a:t>
            </a:r>
            <a:r>
              <a:rPr lang="en-US" altLang="en-US" sz="3200" dirty="0" smtClean="0"/>
              <a:t>student loans</a:t>
            </a:r>
            <a:endParaRPr lang="en-US" altLang="en-US" sz="3200" dirty="0"/>
          </a:p>
        </p:txBody>
      </p:sp>
      <p:sp>
        <p:nvSpPr>
          <p:cNvPr id="18" name="Rectangle 17"/>
          <p:cNvSpPr/>
          <p:nvPr/>
        </p:nvSpPr>
        <p:spPr>
          <a:xfrm>
            <a:off x="889500" y="2325211"/>
            <a:ext cx="10083174" cy="584775"/>
          </a:xfrm>
          <a:prstGeom prst="rect">
            <a:avLst/>
          </a:prstGeom>
        </p:spPr>
        <p:txBody>
          <a:bodyPr wrap="square">
            <a:spAutoFit/>
          </a:bodyPr>
          <a:lstStyle/>
          <a:p>
            <a:pPr marL="457200" indent="-457200">
              <a:buFont typeface="Arial" pitchFamily="34" charset="0"/>
              <a:buChar char="•"/>
            </a:pPr>
            <a:r>
              <a:rPr lang="en-US" altLang="en-US" sz="3200" dirty="0" smtClean="0">
                <a:ea typeface="ＭＳ Ｐゴシック" pitchFamily="34" charset="-128"/>
              </a:rPr>
              <a:t>Secured (</a:t>
            </a:r>
            <a:r>
              <a:rPr lang="en-US" altLang="en-US" sz="3200" i="1" dirty="0" smtClean="0">
                <a:ea typeface="ＭＳ Ｐゴシック" pitchFamily="34" charset="-128"/>
              </a:rPr>
              <a:t>e.g. </a:t>
            </a:r>
            <a:r>
              <a:rPr lang="en-US" altLang="en-US" sz="3200" dirty="0" smtClean="0">
                <a:ea typeface="ＭＳ Ｐゴシック" pitchFamily="34" charset="-128"/>
              </a:rPr>
              <a:t>mortgage, car)</a:t>
            </a:r>
            <a:endParaRPr lang="en-US" altLang="en-US" sz="3200" dirty="0">
              <a:ea typeface="ＭＳ Ｐゴシック" pitchFamily="34" charset="-128"/>
            </a:endParaRPr>
          </a:p>
        </p:txBody>
      </p:sp>
      <p:sp>
        <p:nvSpPr>
          <p:cNvPr id="9" name="Rectangle 8"/>
          <p:cNvSpPr/>
          <p:nvPr/>
        </p:nvSpPr>
        <p:spPr>
          <a:xfrm>
            <a:off x="889500" y="3927105"/>
            <a:ext cx="5237716" cy="584775"/>
          </a:xfrm>
          <a:prstGeom prst="rect">
            <a:avLst/>
          </a:prstGeom>
        </p:spPr>
        <p:txBody>
          <a:bodyPr wrap="none">
            <a:spAutoFit/>
          </a:bodyPr>
          <a:lstStyle/>
          <a:p>
            <a:pPr marL="457200" indent="-457200">
              <a:buFont typeface="Arial" pitchFamily="34" charset="0"/>
              <a:buChar char="•"/>
            </a:pPr>
            <a:r>
              <a:rPr lang="en-US" altLang="en-US" sz="3200" dirty="0" smtClean="0"/>
              <a:t>Revolving (</a:t>
            </a:r>
            <a:r>
              <a:rPr lang="en-US" altLang="en-US" sz="3200" i="1" dirty="0">
                <a:ea typeface="ＭＳ Ｐゴシック" pitchFamily="34" charset="-128"/>
              </a:rPr>
              <a:t>e.g. </a:t>
            </a:r>
            <a:r>
              <a:rPr lang="en-US" altLang="en-US" sz="3200" i="1" dirty="0" smtClean="0">
                <a:ea typeface="ＭＳ Ｐゴシック" pitchFamily="34" charset="-128"/>
              </a:rPr>
              <a:t>credit cards)</a:t>
            </a:r>
            <a:endParaRPr lang="en-US" altLang="en-US" sz="3200" dirty="0"/>
          </a:p>
        </p:txBody>
      </p:sp>
      <p:sp>
        <p:nvSpPr>
          <p:cNvPr id="10" name="Rectangle 9"/>
          <p:cNvSpPr/>
          <p:nvPr/>
        </p:nvSpPr>
        <p:spPr>
          <a:xfrm>
            <a:off x="889499" y="4728052"/>
            <a:ext cx="6904069" cy="584775"/>
          </a:xfrm>
          <a:prstGeom prst="rect">
            <a:avLst/>
          </a:prstGeom>
        </p:spPr>
        <p:txBody>
          <a:bodyPr wrap="none">
            <a:spAutoFit/>
          </a:bodyPr>
          <a:lstStyle/>
          <a:p>
            <a:pPr marL="457200" indent="-457200">
              <a:buFont typeface="Arial" pitchFamily="34" charset="0"/>
              <a:buChar char="•"/>
            </a:pPr>
            <a:r>
              <a:rPr lang="en-US" altLang="en-US" sz="3200" dirty="0" smtClean="0"/>
              <a:t>Installment (</a:t>
            </a:r>
            <a:r>
              <a:rPr lang="en-US" altLang="en-US" sz="3200" i="1" dirty="0" smtClean="0">
                <a:ea typeface="ＭＳ Ｐゴシック" pitchFamily="34" charset="-128"/>
              </a:rPr>
              <a:t>set number of payments)</a:t>
            </a:r>
            <a:endParaRPr lang="en-US" altLang="en-US" sz="3200" dirty="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7903" y="121423"/>
            <a:ext cx="4750676" cy="682779"/>
          </a:xfrm>
          <a:prstGeom prst="rect">
            <a:avLst/>
          </a:prstGeom>
        </p:spPr>
      </p:pic>
    </p:spTree>
    <p:extLst>
      <p:ext uri="{BB962C8B-B14F-4D97-AF65-F5344CB8AC3E}">
        <p14:creationId xmlns:p14="http://schemas.microsoft.com/office/powerpoint/2010/main" val="4189867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804202"/>
            <a:ext cx="12192000" cy="830177"/>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txBox="1">
            <a:spLocks/>
          </p:cNvSpPr>
          <p:nvPr/>
        </p:nvSpPr>
        <p:spPr>
          <a:xfrm>
            <a:off x="0" y="0"/>
            <a:ext cx="5002924" cy="804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800" dirty="0" smtClean="0">
                <a:solidFill>
                  <a:srgbClr val="4E5055"/>
                </a:solidFill>
                <a:latin typeface="Khmer UI" panose="020B0502040204020203" pitchFamily="34" charset="0"/>
                <a:cs typeface="Khmer UI" panose="020B0502040204020203" pitchFamily="34" charset="0"/>
              </a:rPr>
              <a:t>First Steps to Financial Security</a:t>
            </a:r>
            <a:endParaRPr lang="en-US" sz="3600" dirty="0">
              <a:solidFill>
                <a:srgbClr val="4E5055"/>
              </a:solidFill>
            </a:endParaRPr>
          </a:p>
        </p:txBody>
      </p:sp>
      <p:cxnSp>
        <p:nvCxnSpPr>
          <p:cNvPr id="15" name="Straight Connector 14"/>
          <p:cNvCxnSpPr/>
          <p:nvPr/>
        </p:nvCxnSpPr>
        <p:spPr>
          <a:xfrm>
            <a:off x="0" y="1739003"/>
            <a:ext cx="12192000" cy="12032"/>
          </a:xfrm>
          <a:prstGeom prst="line">
            <a:avLst/>
          </a:prstGeom>
          <a:ln w="76200">
            <a:solidFill>
              <a:srgbClr val="0088CC"/>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9143" y="128803"/>
            <a:ext cx="4007626" cy="546595"/>
          </a:xfrm>
          <a:prstGeom prst="rect">
            <a:avLst/>
          </a:prstGeom>
        </p:spPr>
      </p:pic>
      <p:sp>
        <p:nvSpPr>
          <p:cNvPr id="7" name="TextBox 6"/>
          <p:cNvSpPr txBox="1"/>
          <p:nvPr/>
        </p:nvSpPr>
        <p:spPr>
          <a:xfrm>
            <a:off x="0" y="880736"/>
            <a:ext cx="12204032" cy="677108"/>
          </a:xfrm>
          <a:prstGeom prst="rect">
            <a:avLst/>
          </a:prstGeom>
          <a:noFill/>
        </p:spPr>
        <p:txBody>
          <a:bodyPr wrap="square" rtlCol="0">
            <a:spAutoFit/>
          </a:bodyPr>
          <a:lstStyle/>
          <a:p>
            <a:pPr algn="ctr"/>
            <a:r>
              <a:rPr lang="en-US" sz="3800" b="1" dirty="0" smtClean="0">
                <a:solidFill>
                  <a:schemeClr val="bg1"/>
                </a:solidFill>
                <a:latin typeface="Chaparral Pro" panose="02060503040505020203" pitchFamily="18" charset="0"/>
              </a:rPr>
              <a:t>Debt Management – Debt Repayment Plan</a:t>
            </a:r>
            <a:endParaRPr lang="en-US" sz="3800" b="1" dirty="0">
              <a:solidFill>
                <a:schemeClr val="bg1"/>
              </a:solidFill>
              <a:latin typeface="Chaparral Pro" panose="02060503040505020203" pitchFamily="18" charset="0"/>
            </a:endParaRPr>
          </a:p>
        </p:txBody>
      </p:sp>
      <p:sp>
        <p:nvSpPr>
          <p:cNvPr id="16" name="Rectangle 15"/>
          <p:cNvSpPr/>
          <p:nvPr/>
        </p:nvSpPr>
        <p:spPr>
          <a:xfrm>
            <a:off x="889500" y="2958669"/>
            <a:ext cx="7034105" cy="584775"/>
          </a:xfrm>
          <a:prstGeom prst="rect">
            <a:avLst/>
          </a:prstGeom>
        </p:spPr>
        <p:txBody>
          <a:bodyPr wrap="none">
            <a:spAutoFit/>
          </a:bodyPr>
          <a:lstStyle/>
          <a:p>
            <a:pPr marL="457200" indent="-457200">
              <a:buFont typeface="Arial" pitchFamily="34" charset="0"/>
              <a:buChar char="•"/>
              <a:defRPr/>
            </a:pPr>
            <a:r>
              <a:rPr lang="en-US" sz="3200" dirty="0"/>
              <a:t>Add up all of your minimum payments</a:t>
            </a:r>
          </a:p>
        </p:txBody>
      </p:sp>
      <p:sp>
        <p:nvSpPr>
          <p:cNvPr id="18" name="Rectangle 17"/>
          <p:cNvSpPr/>
          <p:nvPr/>
        </p:nvSpPr>
        <p:spPr>
          <a:xfrm>
            <a:off x="889500" y="2325211"/>
            <a:ext cx="10083174" cy="584775"/>
          </a:xfrm>
          <a:prstGeom prst="rect">
            <a:avLst/>
          </a:prstGeom>
        </p:spPr>
        <p:txBody>
          <a:bodyPr wrap="square">
            <a:spAutoFit/>
          </a:bodyPr>
          <a:lstStyle/>
          <a:p>
            <a:pPr marL="457200" indent="-457200">
              <a:buFont typeface="Arial" pitchFamily="34" charset="0"/>
              <a:buChar char="•"/>
              <a:defRPr/>
            </a:pPr>
            <a:r>
              <a:rPr lang="en-US" sz="3200" dirty="0"/>
              <a:t>Write down all of your debts</a:t>
            </a:r>
          </a:p>
        </p:txBody>
      </p:sp>
      <p:sp>
        <p:nvSpPr>
          <p:cNvPr id="9" name="Rectangle 8"/>
          <p:cNvSpPr/>
          <p:nvPr/>
        </p:nvSpPr>
        <p:spPr>
          <a:xfrm>
            <a:off x="889499" y="3592127"/>
            <a:ext cx="10256721" cy="584775"/>
          </a:xfrm>
          <a:prstGeom prst="rect">
            <a:avLst/>
          </a:prstGeom>
        </p:spPr>
        <p:txBody>
          <a:bodyPr wrap="square">
            <a:spAutoFit/>
          </a:bodyPr>
          <a:lstStyle/>
          <a:p>
            <a:pPr marL="457200" indent="-457200">
              <a:buFont typeface="Arial" pitchFamily="34" charset="0"/>
              <a:buChar char="•"/>
              <a:defRPr/>
            </a:pPr>
            <a:r>
              <a:rPr lang="en-US" sz="3200" dirty="0" smtClean="0"/>
              <a:t>Choose a debt repayment plan that works for you.</a:t>
            </a:r>
            <a:endParaRPr lang="en-US" sz="3200" dirty="0"/>
          </a:p>
        </p:txBody>
      </p:sp>
      <p:sp>
        <p:nvSpPr>
          <p:cNvPr id="10" name="Rectangle 9"/>
          <p:cNvSpPr/>
          <p:nvPr/>
        </p:nvSpPr>
        <p:spPr>
          <a:xfrm>
            <a:off x="1163161" y="4771828"/>
            <a:ext cx="10637399" cy="584775"/>
          </a:xfrm>
          <a:prstGeom prst="rect">
            <a:avLst/>
          </a:prstGeom>
        </p:spPr>
        <p:txBody>
          <a:bodyPr wrap="none">
            <a:spAutoFit/>
          </a:bodyPr>
          <a:lstStyle/>
          <a:p>
            <a:pPr marL="742950" lvl="1" indent="-285750">
              <a:buFont typeface="Arial" pitchFamily="34" charset="0"/>
              <a:buChar char="•"/>
              <a:defRPr/>
            </a:pPr>
            <a:r>
              <a:rPr lang="en-US" sz="3200" dirty="0"/>
              <a:t>Focus on payment with </a:t>
            </a:r>
            <a:r>
              <a:rPr lang="en-US" sz="3200" b="1" dirty="0"/>
              <a:t>highest interest </a:t>
            </a:r>
            <a:r>
              <a:rPr lang="en-US" sz="3200" b="1" dirty="0" smtClean="0"/>
              <a:t>rate (avalanches) </a:t>
            </a:r>
            <a:endParaRPr lang="en-US" sz="3200" b="1" dirty="0"/>
          </a:p>
        </p:txBody>
      </p:sp>
      <p:sp>
        <p:nvSpPr>
          <p:cNvPr id="11" name="Rectangle 10"/>
          <p:cNvSpPr/>
          <p:nvPr/>
        </p:nvSpPr>
        <p:spPr>
          <a:xfrm>
            <a:off x="1163161" y="4176901"/>
            <a:ext cx="10203777" cy="584775"/>
          </a:xfrm>
          <a:prstGeom prst="rect">
            <a:avLst/>
          </a:prstGeom>
        </p:spPr>
        <p:txBody>
          <a:bodyPr wrap="square">
            <a:spAutoFit/>
          </a:bodyPr>
          <a:lstStyle/>
          <a:p>
            <a:pPr marL="742950" lvl="1" indent="-285750">
              <a:buFont typeface="Arial" pitchFamily="34" charset="0"/>
              <a:buChar char="•"/>
              <a:defRPr/>
            </a:pPr>
            <a:r>
              <a:rPr lang="en-US" sz="3200" dirty="0"/>
              <a:t>Focus on payment with </a:t>
            </a:r>
            <a:r>
              <a:rPr lang="en-US" sz="3200" b="1" dirty="0"/>
              <a:t>smallest </a:t>
            </a:r>
            <a:r>
              <a:rPr lang="en-US" sz="3200" b="1" dirty="0" smtClean="0"/>
              <a:t>balance (snowballs) </a:t>
            </a:r>
            <a:endParaRPr lang="en-US" sz="3200" b="1" dirty="0"/>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7903" y="121423"/>
            <a:ext cx="4750676" cy="682779"/>
          </a:xfrm>
          <a:prstGeom prst="rect">
            <a:avLst/>
          </a:prstGeom>
        </p:spPr>
      </p:pic>
    </p:spTree>
    <p:extLst>
      <p:ext uri="{BB962C8B-B14F-4D97-AF65-F5344CB8AC3E}">
        <p14:creationId xmlns:p14="http://schemas.microsoft.com/office/powerpoint/2010/main" val="16015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04202"/>
            <a:ext cx="12192000" cy="830177"/>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0" y="0"/>
            <a:ext cx="5002924" cy="804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800" dirty="0" smtClean="0">
                <a:solidFill>
                  <a:srgbClr val="4E5055"/>
                </a:solidFill>
                <a:latin typeface="Khmer UI" panose="020B0502040204020203" pitchFamily="34" charset="0"/>
                <a:cs typeface="Khmer UI" panose="020B0502040204020203" pitchFamily="34" charset="0"/>
              </a:rPr>
              <a:t>First Steps to Financial Security</a:t>
            </a:r>
            <a:endParaRPr lang="en-US" sz="3600" dirty="0">
              <a:solidFill>
                <a:srgbClr val="4E5055"/>
              </a:solidFill>
            </a:endParaRPr>
          </a:p>
        </p:txBody>
      </p:sp>
      <p:cxnSp>
        <p:nvCxnSpPr>
          <p:cNvPr id="6" name="Straight Connector 5"/>
          <p:cNvCxnSpPr/>
          <p:nvPr/>
        </p:nvCxnSpPr>
        <p:spPr>
          <a:xfrm>
            <a:off x="0" y="1739003"/>
            <a:ext cx="12192000" cy="12032"/>
          </a:xfrm>
          <a:prstGeom prst="line">
            <a:avLst/>
          </a:prstGeom>
          <a:ln w="76200">
            <a:solidFill>
              <a:srgbClr val="0088CC"/>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40893" y="926902"/>
            <a:ext cx="8213560" cy="584775"/>
          </a:xfrm>
          <a:prstGeom prst="rect">
            <a:avLst/>
          </a:prstGeom>
          <a:noFill/>
        </p:spPr>
        <p:txBody>
          <a:bodyPr wrap="square" rtlCol="0">
            <a:spAutoFit/>
          </a:bodyPr>
          <a:lstStyle/>
          <a:p>
            <a:r>
              <a:rPr lang="en-US" sz="3200" b="1" dirty="0" smtClean="0">
                <a:solidFill>
                  <a:schemeClr val="bg1"/>
                </a:solidFill>
                <a:latin typeface="Chaparral Pro" panose="02060503040505020203" pitchFamily="18" charset="0"/>
              </a:rPr>
              <a:t>Covered Topics</a:t>
            </a:r>
            <a:endParaRPr lang="en-US" sz="3200" b="1" dirty="0">
              <a:solidFill>
                <a:schemeClr val="bg1"/>
              </a:solidFill>
              <a:latin typeface="Chaparral Pro" panose="02060503040505020203" pitchFamily="18" charset="0"/>
            </a:endParaRPr>
          </a:p>
        </p:txBody>
      </p:sp>
      <p:sp>
        <p:nvSpPr>
          <p:cNvPr id="3" name="Content Placeholder 2"/>
          <p:cNvSpPr>
            <a:spLocks noGrp="1"/>
          </p:cNvSpPr>
          <p:nvPr>
            <p:ph idx="1"/>
          </p:nvPr>
        </p:nvSpPr>
        <p:spPr>
          <a:xfrm>
            <a:off x="683765" y="1985399"/>
            <a:ext cx="9797716" cy="4351338"/>
          </a:xfrm>
        </p:spPr>
        <p:txBody>
          <a:bodyPr>
            <a:normAutofit lnSpcReduction="10000"/>
          </a:bodyPr>
          <a:lstStyle/>
          <a:p>
            <a:pPr marL="0" indent="0">
              <a:buNone/>
            </a:pPr>
            <a:r>
              <a:rPr lang="en-US" altLang="en-US" sz="3600" b="1" dirty="0">
                <a:solidFill>
                  <a:srgbClr val="000818"/>
                </a:solidFill>
                <a:ea typeface="ＭＳ Ｐゴシック" pitchFamily="34" charset="-128"/>
              </a:rPr>
              <a:t>Money Management</a:t>
            </a:r>
          </a:p>
          <a:p>
            <a:pPr lvl="1">
              <a:lnSpc>
                <a:spcPct val="150000"/>
              </a:lnSpc>
            </a:pPr>
            <a:r>
              <a:rPr lang="en-US" altLang="en-US" sz="3200" dirty="0">
                <a:solidFill>
                  <a:srgbClr val="000818"/>
                </a:solidFill>
                <a:ea typeface="ＭＳ Ｐゴシック" pitchFamily="34" charset="-128"/>
              </a:rPr>
              <a:t>Basic Budgeting</a:t>
            </a:r>
          </a:p>
          <a:p>
            <a:pPr lvl="1">
              <a:lnSpc>
                <a:spcPct val="150000"/>
              </a:lnSpc>
            </a:pPr>
            <a:r>
              <a:rPr lang="en-US" altLang="en-US" sz="3200" dirty="0">
                <a:solidFill>
                  <a:srgbClr val="000818"/>
                </a:solidFill>
                <a:ea typeface="ＭＳ Ｐゴシック" pitchFamily="34" charset="-128"/>
              </a:rPr>
              <a:t>Banking Services</a:t>
            </a:r>
          </a:p>
          <a:p>
            <a:pPr lvl="1">
              <a:lnSpc>
                <a:spcPct val="150000"/>
              </a:lnSpc>
            </a:pPr>
            <a:r>
              <a:rPr lang="en-US" altLang="en-US" sz="3200" dirty="0">
                <a:solidFill>
                  <a:srgbClr val="000818"/>
                </a:solidFill>
                <a:ea typeface="ＭＳ Ｐゴシック" pitchFamily="34" charset="-128"/>
              </a:rPr>
              <a:t>Checking</a:t>
            </a:r>
          </a:p>
          <a:p>
            <a:pPr lvl="1">
              <a:lnSpc>
                <a:spcPct val="150000"/>
              </a:lnSpc>
            </a:pPr>
            <a:r>
              <a:rPr lang="en-US" altLang="en-US" sz="3200" dirty="0">
                <a:solidFill>
                  <a:srgbClr val="000818"/>
                </a:solidFill>
                <a:ea typeface="ＭＳ Ｐゴシック" pitchFamily="34" charset="-128"/>
              </a:rPr>
              <a:t>Savings</a:t>
            </a:r>
          </a:p>
          <a:p>
            <a:pPr lvl="1">
              <a:lnSpc>
                <a:spcPct val="150000"/>
              </a:lnSpc>
            </a:pPr>
            <a:r>
              <a:rPr lang="en-US" altLang="en-US" sz="3200" dirty="0">
                <a:solidFill>
                  <a:srgbClr val="000818"/>
                </a:solidFill>
                <a:ea typeface="ＭＳ Ｐゴシック" pitchFamily="34" charset="-128"/>
              </a:rPr>
              <a:t>Taxes (with-holding)</a:t>
            </a:r>
          </a:p>
        </p:txBody>
      </p:sp>
      <p:pic>
        <p:nvPicPr>
          <p:cNvPr id="1028" name="Picture 4" descr="http://cdn.epictimes.com/michaelbusler/wp-content/uploads/sites/13/2014/10/shutterstock_1125034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4936" y="2320120"/>
            <a:ext cx="5157496" cy="3445207"/>
          </a:xfrm>
          <a:prstGeom prst="rect">
            <a:avLst/>
          </a:prstGeom>
          <a:noFill/>
          <a:ln>
            <a:solidFill>
              <a:srgbClr val="4E5055"/>
            </a:solidFill>
          </a:ln>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7903" y="121423"/>
            <a:ext cx="4750676" cy="682779"/>
          </a:xfrm>
          <a:prstGeom prst="rect">
            <a:avLst/>
          </a:prstGeom>
        </p:spPr>
      </p:pic>
    </p:spTree>
    <p:extLst>
      <p:ext uri="{BB962C8B-B14F-4D97-AF65-F5344CB8AC3E}">
        <p14:creationId xmlns:p14="http://schemas.microsoft.com/office/powerpoint/2010/main" val="27984314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804202"/>
            <a:ext cx="12192000" cy="830177"/>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p:cNvSpPr txBox="1">
            <a:spLocks/>
          </p:cNvSpPr>
          <p:nvPr/>
        </p:nvSpPr>
        <p:spPr>
          <a:xfrm>
            <a:off x="0" y="0"/>
            <a:ext cx="5002924" cy="804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800" dirty="0" smtClean="0">
                <a:solidFill>
                  <a:srgbClr val="4E5055"/>
                </a:solidFill>
                <a:latin typeface="Khmer UI" panose="020B0502040204020203" pitchFamily="34" charset="0"/>
                <a:cs typeface="Khmer UI" panose="020B0502040204020203" pitchFamily="34" charset="0"/>
              </a:rPr>
              <a:t>First Steps to Financial Security</a:t>
            </a:r>
            <a:endParaRPr lang="en-US" sz="3600" dirty="0">
              <a:solidFill>
                <a:srgbClr val="4E5055"/>
              </a:solidFill>
            </a:endParaRPr>
          </a:p>
        </p:txBody>
      </p:sp>
      <p:cxnSp>
        <p:nvCxnSpPr>
          <p:cNvPr id="21" name="Straight Connector 20"/>
          <p:cNvCxnSpPr/>
          <p:nvPr/>
        </p:nvCxnSpPr>
        <p:spPr>
          <a:xfrm>
            <a:off x="0" y="1739003"/>
            <a:ext cx="12192000" cy="12032"/>
          </a:xfrm>
          <a:prstGeom prst="line">
            <a:avLst/>
          </a:prstGeom>
          <a:ln w="76200">
            <a:solidFill>
              <a:srgbClr val="0088CC"/>
            </a:solidFill>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9143" y="128803"/>
            <a:ext cx="4007626" cy="546595"/>
          </a:xfrm>
          <a:prstGeom prst="rect">
            <a:avLst/>
          </a:prstGeom>
        </p:spPr>
      </p:pic>
      <p:sp>
        <p:nvSpPr>
          <p:cNvPr id="7" name="TextBox 6"/>
          <p:cNvSpPr txBox="1"/>
          <p:nvPr/>
        </p:nvSpPr>
        <p:spPr>
          <a:xfrm>
            <a:off x="0" y="880736"/>
            <a:ext cx="12204032" cy="677108"/>
          </a:xfrm>
          <a:prstGeom prst="rect">
            <a:avLst/>
          </a:prstGeom>
          <a:noFill/>
        </p:spPr>
        <p:txBody>
          <a:bodyPr wrap="square" rtlCol="0">
            <a:spAutoFit/>
          </a:bodyPr>
          <a:lstStyle/>
          <a:p>
            <a:pPr algn="ctr"/>
            <a:r>
              <a:rPr lang="en-US" sz="3800" b="1" dirty="0" smtClean="0">
                <a:solidFill>
                  <a:schemeClr val="bg1"/>
                </a:solidFill>
                <a:latin typeface="Chaparral Pro" panose="02060503040505020203" pitchFamily="18" charset="0"/>
              </a:rPr>
              <a:t>Debt Management –Snowballs vs. Avalanches</a:t>
            </a:r>
            <a:endParaRPr lang="en-US" sz="3800" b="1" dirty="0">
              <a:solidFill>
                <a:schemeClr val="bg1"/>
              </a:solidFill>
              <a:latin typeface="Chaparral Pro" panose="02060503040505020203" pitchFamily="18" charset="0"/>
            </a:endParaRPr>
          </a:p>
        </p:txBody>
      </p:sp>
      <p:sp>
        <p:nvSpPr>
          <p:cNvPr id="16" name="Rectangle 15"/>
          <p:cNvSpPr/>
          <p:nvPr/>
        </p:nvSpPr>
        <p:spPr>
          <a:xfrm>
            <a:off x="889500" y="2352966"/>
            <a:ext cx="8236742" cy="584775"/>
          </a:xfrm>
          <a:prstGeom prst="rect">
            <a:avLst/>
          </a:prstGeom>
        </p:spPr>
        <p:txBody>
          <a:bodyPr wrap="none">
            <a:spAutoFit/>
          </a:bodyPr>
          <a:lstStyle/>
          <a:p>
            <a:pPr marL="457200" indent="-457200">
              <a:buFont typeface="Arial" pitchFamily="34" charset="0"/>
              <a:buChar char="•"/>
              <a:defRPr/>
            </a:pPr>
            <a:r>
              <a:rPr lang="en-US" sz="3200" dirty="0" smtClean="0"/>
              <a:t>Pay small balances first to create momentum.</a:t>
            </a:r>
            <a:endParaRPr lang="en-US" sz="3200" dirty="0"/>
          </a:p>
        </p:txBody>
      </p:sp>
      <p:sp>
        <p:nvSpPr>
          <p:cNvPr id="18" name="Rectangle 17"/>
          <p:cNvSpPr/>
          <p:nvPr/>
        </p:nvSpPr>
        <p:spPr>
          <a:xfrm>
            <a:off x="889499" y="1772823"/>
            <a:ext cx="10083174" cy="584775"/>
          </a:xfrm>
          <a:prstGeom prst="rect">
            <a:avLst/>
          </a:prstGeom>
        </p:spPr>
        <p:txBody>
          <a:bodyPr wrap="square">
            <a:spAutoFit/>
          </a:bodyPr>
          <a:lstStyle/>
          <a:p>
            <a:pPr>
              <a:defRPr/>
            </a:pPr>
            <a:r>
              <a:rPr lang="en-US" sz="3200" b="1" dirty="0" smtClean="0"/>
              <a:t>Debt Snowball</a:t>
            </a:r>
            <a:endParaRPr lang="en-US" sz="3200" b="1" dirty="0"/>
          </a:p>
        </p:txBody>
      </p:sp>
      <p:sp>
        <p:nvSpPr>
          <p:cNvPr id="9" name="Rectangle 8"/>
          <p:cNvSpPr/>
          <p:nvPr/>
        </p:nvSpPr>
        <p:spPr>
          <a:xfrm>
            <a:off x="889499" y="2937741"/>
            <a:ext cx="10264733" cy="584775"/>
          </a:xfrm>
          <a:prstGeom prst="rect">
            <a:avLst/>
          </a:prstGeom>
        </p:spPr>
        <p:txBody>
          <a:bodyPr wrap="none">
            <a:spAutoFit/>
          </a:bodyPr>
          <a:lstStyle/>
          <a:p>
            <a:pPr marL="457200" indent="-457200">
              <a:buFont typeface="Arial" pitchFamily="34" charset="0"/>
              <a:buChar char="•"/>
              <a:defRPr/>
            </a:pPr>
            <a:r>
              <a:rPr lang="en-US" sz="3200" dirty="0" smtClean="0"/>
              <a:t>Each debt paid off is one less minimum payment to make.</a:t>
            </a:r>
            <a:endParaRPr lang="en-US" sz="3200" dirty="0"/>
          </a:p>
        </p:txBody>
      </p:sp>
      <p:sp>
        <p:nvSpPr>
          <p:cNvPr id="12" name="Rectangle 11"/>
          <p:cNvSpPr/>
          <p:nvPr/>
        </p:nvSpPr>
        <p:spPr>
          <a:xfrm>
            <a:off x="889500" y="4742913"/>
            <a:ext cx="11202416" cy="584775"/>
          </a:xfrm>
          <a:prstGeom prst="rect">
            <a:avLst/>
          </a:prstGeom>
        </p:spPr>
        <p:txBody>
          <a:bodyPr wrap="square">
            <a:spAutoFit/>
          </a:bodyPr>
          <a:lstStyle/>
          <a:p>
            <a:pPr marL="457200" indent="-457200">
              <a:buFont typeface="Arial" pitchFamily="34" charset="0"/>
              <a:buChar char="•"/>
              <a:defRPr/>
            </a:pPr>
            <a:r>
              <a:rPr lang="en-US" sz="3200" dirty="0" smtClean="0"/>
              <a:t>Pay highest interest balances first. </a:t>
            </a:r>
            <a:endParaRPr lang="en-US" sz="3200" dirty="0"/>
          </a:p>
        </p:txBody>
      </p:sp>
      <p:sp>
        <p:nvSpPr>
          <p:cNvPr id="13" name="Rectangle 12"/>
          <p:cNvSpPr/>
          <p:nvPr/>
        </p:nvSpPr>
        <p:spPr>
          <a:xfrm>
            <a:off x="889500" y="3522516"/>
            <a:ext cx="8852103" cy="584775"/>
          </a:xfrm>
          <a:prstGeom prst="rect">
            <a:avLst/>
          </a:prstGeom>
        </p:spPr>
        <p:txBody>
          <a:bodyPr wrap="none">
            <a:spAutoFit/>
          </a:bodyPr>
          <a:lstStyle/>
          <a:p>
            <a:pPr marL="457200" indent="-457200">
              <a:buFont typeface="Arial" pitchFamily="34" charset="0"/>
              <a:buChar char="•"/>
              <a:defRPr/>
            </a:pPr>
            <a:r>
              <a:rPr lang="en-US" sz="3200" dirty="0" smtClean="0"/>
              <a:t>Build confidence by prioritizing “easy” debts first.</a:t>
            </a:r>
            <a:endParaRPr lang="en-US" sz="3200" dirty="0"/>
          </a:p>
        </p:txBody>
      </p:sp>
      <p:sp>
        <p:nvSpPr>
          <p:cNvPr id="14" name="Rectangle 13"/>
          <p:cNvSpPr/>
          <p:nvPr/>
        </p:nvSpPr>
        <p:spPr>
          <a:xfrm>
            <a:off x="889500" y="4119749"/>
            <a:ext cx="10083174" cy="584775"/>
          </a:xfrm>
          <a:prstGeom prst="rect">
            <a:avLst/>
          </a:prstGeom>
        </p:spPr>
        <p:txBody>
          <a:bodyPr wrap="square">
            <a:spAutoFit/>
          </a:bodyPr>
          <a:lstStyle/>
          <a:p>
            <a:pPr>
              <a:defRPr/>
            </a:pPr>
            <a:r>
              <a:rPr lang="en-US" sz="3200" b="1" dirty="0" smtClean="0"/>
              <a:t>Debt Avalanche</a:t>
            </a:r>
            <a:endParaRPr lang="en-US" sz="3200" b="1" dirty="0"/>
          </a:p>
        </p:txBody>
      </p:sp>
      <p:sp>
        <p:nvSpPr>
          <p:cNvPr id="15" name="Rectangle 14"/>
          <p:cNvSpPr/>
          <p:nvPr/>
        </p:nvSpPr>
        <p:spPr>
          <a:xfrm>
            <a:off x="889500" y="5272401"/>
            <a:ext cx="8901924" cy="584775"/>
          </a:xfrm>
          <a:prstGeom prst="rect">
            <a:avLst/>
          </a:prstGeom>
        </p:spPr>
        <p:txBody>
          <a:bodyPr wrap="none">
            <a:spAutoFit/>
          </a:bodyPr>
          <a:lstStyle/>
          <a:p>
            <a:pPr marL="457200" indent="-457200">
              <a:buFont typeface="Arial" pitchFamily="34" charset="0"/>
              <a:buChar char="•"/>
              <a:defRPr/>
            </a:pPr>
            <a:r>
              <a:rPr lang="en-US" sz="3200" dirty="0" smtClean="0"/>
              <a:t>Paying highest interest balances saves you money.</a:t>
            </a:r>
            <a:endParaRPr lang="en-US" sz="3200" dirty="0"/>
          </a:p>
        </p:txBody>
      </p:sp>
      <p:sp>
        <p:nvSpPr>
          <p:cNvPr id="17" name="Rectangle 16"/>
          <p:cNvSpPr/>
          <p:nvPr/>
        </p:nvSpPr>
        <p:spPr>
          <a:xfrm>
            <a:off x="889500" y="5801888"/>
            <a:ext cx="8622425" cy="584775"/>
          </a:xfrm>
          <a:prstGeom prst="rect">
            <a:avLst/>
          </a:prstGeom>
        </p:spPr>
        <p:txBody>
          <a:bodyPr wrap="none">
            <a:spAutoFit/>
          </a:bodyPr>
          <a:lstStyle/>
          <a:p>
            <a:pPr marL="457200" indent="-457200">
              <a:buFont typeface="Arial" pitchFamily="34" charset="0"/>
              <a:buChar char="•"/>
              <a:defRPr/>
            </a:pPr>
            <a:r>
              <a:rPr lang="en-US" sz="3200" dirty="0"/>
              <a:t>Paying highest interest balances saves you </a:t>
            </a:r>
            <a:r>
              <a:rPr lang="en-US" sz="3200" dirty="0" smtClean="0"/>
              <a:t>time.</a:t>
            </a:r>
            <a:endParaRPr lang="en-US" sz="3200" dirty="0"/>
          </a:p>
        </p:txBody>
      </p:sp>
      <p:sp>
        <p:nvSpPr>
          <p:cNvPr id="2" name="Rectangle 1"/>
          <p:cNvSpPr/>
          <p:nvPr/>
        </p:nvSpPr>
        <p:spPr>
          <a:xfrm>
            <a:off x="4876673" y="6386663"/>
            <a:ext cx="7215243" cy="369332"/>
          </a:xfrm>
          <a:prstGeom prst="rect">
            <a:avLst/>
          </a:prstGeom>
        </p:spPr>
        <p:txBody>
          <a:bodyPr wrap="square">
            <a:spAutoFit/>
          </a:bodyPr>
          <a:lstStyle/>
          <a:p>
            <a:r>
              <a:rPr lang="en-US" altLang="en-US" dirty="0"/>
              <a:t>(</a:t>
            </a:r>
            <a:r>
              <a:rPr lang="en-US" altLang="en-US" dirty="0">
                <a:hlinkClick r:id="rId3"/>
              </a:rPr>
              <a:t>https://www.creditkarma.com/article/how-to-pay-off-your-debt</a:t>
            </a:r>
            <a:r>
              <a:rPr lang="en-US" altLang="en-US" dirty="0"/>
              <a:t> </a:t>
            </a:r>
          </a:p>
        </p:txBody>
      </p:sp>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67903" y="121423"/>
            <a:ext cx="4750676" cy="682779"/>
          </a:xfrm>
          <a:prstGeom prst="rect">
            <a:avLst/>
          </a:prstGeom>
        </p:spPr>
      </p:pic>
    </p:spTree>
    <p:extLst>
      <p:ext uri="{BB962C8B-B14F-4D97-AF65-F5344CB8AC3E}">
        <p14:creationId xmlns:p14="http://schemas.microsoft.com/office/powerpoint/2010/main" val="171444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9" grpId="0"/>
      <p:bldP spid="12" grpId="0"/>
      <p:bldP spid="13" grpId="0"/>
      <p:bldP spid="14" grpId="0"/>
      <p:bldP spid="15"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0" y="0"/>
            <a:ext cx="5002924" cy="804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800" dirty="0" smtClean="0">
                <a:solidFill>
                  <a:srgbClr val="4E5055"/>
                </a:solidFill>
                <a:latin typeface="Khmer UI" panose="020B0502040204020203" pitchFamily="34" charset="0"/>
                <a:cs typeface="Khmer UI" panose="020B0502040204020203" pitchFamily="34" charset="0"/>
              </a:rPr>
              <a:t>First Steps to Financial Security</a:t>
            </a:r>
            <a:endParaRPr lang="en-US" sz="3600" dirty="0">
              <a:solidFill>
                <a:srgbClr val="4E5055"/>
              </a:solidFill>
            </a:endParaRPr>
          </a:p>
        </p:txBody>
      </p:sp>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9143" y="128803"/>
            <a:ext cx="4007626" cy="546595"/>
          </a:xfrm>
          <a:prstGeom prst="rect">
            <a:avLst/>
          </a:prstGeom>
        </p:spPr>
      </p:pic>
      <p:sp>
        <p:nvSpPr>
          <p:cNvPr id="19" name="Content Placeholder 2"/>
          <p:cNvSpPr>
            <a:spLocks noGrp="1"/>
          </p:cNvSpPr>
          <p:nvPr>
            <p:ph idx="1"/>
          </p:nvPr>
        </p:nvSpPr>
        <p:spPr>
          <a:xfrm>
            <a:off x="12032" y="1388979"/>
            <a:ext cx="4705350" cy="3105401"/>
          </a:xfrm>
          <a:extLst/>
        </p:spPr>
        <p:txBody>
          <a:bodyPr numCol="1">
            <a:noAutofit/>
          </a:bodyPr>
          <a:lstStyle/>
          <a:p>
            <a:pPr marL="0" indent="0" eaLnBrk="1" hangingPunct="1">
              <a:lnSpc>
                <a:spcPct val="100000"/>
              </a:lnSpc>
              <a:buFont typeface="Arial" pitchFamily="34" charset="0"/>
              <a:buNone/>
              <a:defRPr/>
            </a:pPr>
            <a:r>
              <a:rPr lang="en-US" sz="1800" b="1" dirty="0" smtClean="0">
                <a:ea typeface="ＭＳ Ｐゴシック" pitchFamily="34" charset="-128"/>
              </a:rPr>
              <a:t>Money Management</a:t>
            </a:r>
            <a:endParaRPr lang="en-US" sz="1800" b="1" dirty="0" smtClean="0">
              <a:ea typeface="ＭＳ Ｐゴシック" pitchFamily="34" charset="-128"/>
              <a:hlinkClick r:id="rId3"/>
            </a:endParaRPr>
          </a:p>
          <a:p>
            <a:pPr eaLnBrk="1" hangingPunct="1">
              <a:lnSpc>
                <a:spcPct val="100000"/>
              </a:lnSpc>
              <a:defRPr/>
            </a:pPr>
            <a:r>
              <a:rPr lang="en-US" sz="1800" dirty="0" smtClean="0">
                <a:ea typeface="ＭＳ Ｐゴシック" pitchFamily="34" charset="-128"/>
                <a:hlinkClick r:id="rId3"/>
              </a:rPr>
              <a:t>www.treasurydirect.gov</a:t>
            </a:r>
            <a:r>
              <a:rPr lang="en-US" sz="1800" dirty="0" smtClean="0">
                <a:ea typeface="ＭＳ Ｐゴシック" pitchFamily="34" charset="-128"/>
              </a:rPr>
              <a:t> </a:t>
            </a:r>
          </a:p>
          <a:p>
            <a:pPr eaLnBrk="1" hangingPunct="1">
              <a:lnSpc>
                <a:spcPct val="100000"/>
              </a:lnSpc>
              <a:defRPr/>
            </a:pPr>
            <a:r>
              <a:rPr lang="en-US" sz="1800" dirty="0" smtClean="0">
                <a:ea typeface="ＭＳ Ｐゴシック" pitchFamily="34" charset="-128"/>
                <a:hlinkClick r:id="rId4"/>
              </a:rPr>
              <a:t>www.savingsbonds.gov</a:t>
            </a:r>
            <a:r>
              <a:rPr lang="en-US" sz="1800" dirty="0" smtClean="0">
                <a:ea typeface="ＭＳ Ｐゴシック" pitchFamily="34" charset="-128"/>
              </a:rPr>
              <a:t> </a:t>
            </a:r>
          </a:p>
          <a:p>
            <a:pPr eaLnBrk="1" hangingPunct="1">
              <a:lnSpc>
                <a:spcPct val="100000"/>
              </a:lnSpc>
              <a:defRPr/>
            </a:pPr>
            <a:r>
              <a:rPr lang="en-US" sz="1800" dirty="0" smtClean="0">
                <a:hlinkClick r:id="rId5"/>
              </a:rPr>
              <a:t>www.irs.gov/VITA</a:t>
            </a:r>
            <a:r>
              <a:rPr lang="en-US" sz="1800" dirty="0" smtClean="0"/>
              <a:t> </a:t>
            </a:r>
          </a:p>
          <a:p>
            <a:pPr eaLnBrk="1" hangingPunct="1">
              <a:lnSpc>
                <a:spcPct val="100000"/>
              </a:lnSpc>
              <a:defRPr/>
            </a:pPr>
            <a:r>
              <a:rPr lang="en-US" sz="1800" dirty="0" smtClean="0">
                <a:ea typeface="ＭＳ Ｐゴシック" pitchFamily="34" charset="-128"/>
                <a:hlinkClick r:id="rId6"/>
              </a:rPr>
              <a:t>www.fdic.gov</a:t>
            </a:r>
            <a:endParaRPr lang="en-US" sz="1800" dirty="0" smtClean="0">
              <a:ea typeface="ＭＳ Ｐゴシック" pitchFamily="34" charset="-128"/>
            </a:endParaRPr>
          </a:p>
          <a:p>
            <a:pPr eaLnBrk="1" hangingPunct="1">
              <a:lnSpc>
                <a:spcPct val="100000"/>
              </a:lnSpc>
              <a:defRPr/>
            </a:pPr>
            <a:r>
              <a:rPr lang="en-US" sz="1800" dirty="0" smtClean="0">
                <a:ea typeface="ＭＳ Ｐゴシック" pitchFamily="34" charset="-128"/>
                <a:hlinkClick r:id="rId7"/>
              </a:rPr>
              <a:t>www.ncua.gov</a:t>
            </a:r>
            <a:endParaRPr lang="en-US" sz="1800" dirty="0" smtClean="0">
              <a:ea typeface="ＭＳ Ｐゴシック" pitchFamily="34" charset="-128"/>
            </a:endParaRPr>
          </a:p>
          <a:p>
            <a:pPr eaLnBrk="1" hangingPunct="1">
              <a:lnSpc>
                <a:spcPct val="100000"/>
              </a:lnSpc>
              <a:defRPr/>
            </a:pPr>
            <a:r>
              <a:rPr lang="en-US" sz="1800" dirty="0" smtClean="0">
                <a:ea typeface="ＭＳ Ｐゴシック" pitchFamily="34" charset="-128"/>
                <a:hlinkClick r:id="rId8"/>
              </a:rPr>
              <a:t>www.idanetwork.org</a:t>
            </a:r>
            <a:endParaRPr lang="en-US" sz="1800" dirty="0" smtClean="0">
              <a:ea typeface="ＭＳ Ｐゴシック" pitchFamily="34" charset="-128"/>
            </a:endParaRPr>
          </a:p>
          <a:p>
            <a:pPr eaLnBrk="1" hangingPunct="1">
              <a:lnSpc>
                <a:spcPct val="100000"/>
              </a:lnSpc>
              <a:defRPr/>
            </a:pPr>
            <a:r>
              <a:rPr lang="en-US" sz="1800" dirty="0">
                <a:hlinkClick r:id="rId9" tooltip="EIC Estimator website"/>
              </a:rPr>
              <a:t>http://</a:t>
            </a:r>
            <a:r>
              <a:rPr lang="en-US" sz="1800" dirty="0" smtClean="0">
                <a:hlinkClick r:id="rId9" tooltip="EIC Estimator website"/>
              </a:rPr>
              <a:t>eitcoutreach.org/the-eic-estimator</a:t>
            </a:r>
            <a:endParaRPr lang="en-US" sz="1800" dirty="0"/>
          </a:p>
        </p:txBody>
      </p:sp>
      <p:sp>
        <p:nvSpPr>
          <p:cNvPr id="3" name="Rectangle 2"/>
          <p:cNvSpPr/>
          <p:nvPr/>
        </p:nvSpPr>
        <p:spPr>
          <a:xfrm>
            <a:off x="0" y="4655225"/>
            <a:ext cx="6968359" cy="2031325"/>
          </a:xfrm>
          <a:prstGeom prst="rect">
            <a:avLst/>
          </a:prstGeom>
        </p:spPr>
        <p:txBody>
          <a:bodyPr wrap="square">
            <a:spAutoFit/>
          </a:bodyPr>
          <a:lstStyle/>
          <a:p>
            <a:pPr>
              <a:defRPr/>
            </a:pPr>
            <a:r>
              <a:rPr lang="en-US" b="1" dirty="0"/>
              <a:t>Debt </a:t>
            </a:r>
            <a:endParaRPr lang="en-US" dirty="0"/>
          </a:p>
          <a:p>
            <a:pPr marL="285750" indent="-285750">
              <a:lnSpc>
                <a:spcPct val="150000"/>
              </a:lnSpc>
              <a:buFont typeface="Arial" pitchFamily="34" charset="0"/>
              <a:buChar char="•"/>
              <a:defRPr/>
            </a:pPr>
            <a:r>
              <a:rPr lang="en-US" dirty="0">
                <a:ea typeface="ＭＳ Ｐゴシック" pitchFamily="34" charset="-128"/>
                <a:hlinkClick r:id="rId10"/>
              </a:rPr>
              <a:t>http://www.consumerfinance.gov/credit-cards/knowbeforeyouowe/</a:t>
            </a:r>
            <a:endParaRPr lang="en-US" dirty="0">
              <a:ea typeface="ＭＳ Ｐゴシック" pitchFamily="34" charset="-128"/>
            </a:endParaRPr>
          </a:p>
          <a:p>
            <a:pPr marL="285750" indent="-285750">
              <a:lnSpc>
                <a:spcPct val="150000"/>
              </a:lnSpc>
              <a:buFont typeface="Arial" pitchFamily="34" charset="0"/>
              <a:buChar char="•"/>
              <a:defRPr/>
            </a:pPr>
            <a:r>
              <a:rPr lang="en-US" dirty="0">
                <a:ea typeface="ＭＳ Ｐゴシック" pitchFamily="34" charset="-128"/>
                <a:hlinkClick r:id="rId11"/>
              </a:rPr>
              <a:t>http://money.cnn.com/calculator/pf/debt-free/</a:t>
            </a:r>
            <a:endParaRPr lang="en-US" dirty="0">
              <a:ea typeface="ＭＳ Ｐゴシック" pitchFamily="34" charset="-128"/>
            </a:endParaRPr>
          </a:p>
          <a:p>
            <a:pPr marL="285750" indent="-285750">
              <a:lnSpc>
                <a:spcPct val="150000"/>
              </a:lnSpc>
              <a:buFont typeface="Arial" pitchFamily="34" charset="0"/>
              <a:buChar char="•"/>
              <a:defRPr/>
            </a:pPr>
            <a:r>
              <a:rPr lang="en-US" u="sng" dirty="0">
                <a:hlinkClick r:id="rId12"/>
              </a:rPr>
              <a:t>http://www.hud.gov/offices/hsg/sfh/hcc/hcs.cfm</a:t>
            </a:r>
            <a:endParaRPr lang="en-US" dirty="0"/>
          </a:p>
          <a:p>
            <a:pPr marL="285750" indent="-285750">
              <a:lnSpc>
                <a:spcPct val="150000"/>
              </a:lnSpc>
              <a:buFont typeface="Arial" pitchFamily="34" charset="0"/>
              <a:buChar char="•"/>
              <a:defRPr/>
            </a:pPr>
            <a:r>
              <a:rPr lang="en-US" dirty="0">
                <a:hlinkClick r:id="rId13"/>
              </a:rPr>
              <a:t>http://www.consumer.gov</a:t>
            </a:r>
            <a:endParaRPr lang="en-US" sz="1600" dirty="0"/>
          </a:p>
        </p:txBody>
      </p:sp>
      <p:sp>
        <p:nvSpPr>
          <p:cNvPr id="10" name="Rectangle 9"/>
          <p:cNvSpPr/>
          <p:nvPr/>
        </p:nvSpPr>
        <p:spPr>
          <a:xfrm>
            <a:off x="6096000" y="1386957"/>
            <a:ext cx="6096000" cy="3416320"/>
          </a:xfrm>
          <a:prstGeom prst="rect">
            <a:avLst/>
          </a:prstGeom>
        </p:spPr>
        <p:txBody>
          <a:bodyPr>
            <a:spAutoFit/>
          </a:bodyPr>
          <a:lstStyle/>
          <a:p>
            <a:pPr>
              <a:lnSpc>
                <a:spcPct val="150000"/>
              </a:lnSpc>
              <a:defRPr/>
            </a:pPr>
            <a:r>
              <a:rPr lang="en-US" b="1" dirty="0">
                <a:ea typeface="ＭＳ Ｐゴシック" pitchFamily="34" charset="-128"/>
              </a:rPr>
              <a:t>Credit</a:t>
            </a:r>
          </a:p>
          <a:p>
            <a:pPr marL="285750" indent="-285750">
              <a:lnSpc>
                <a:spcPct val="150000"/>
              </a:lnSpc>
              <a:buFont typeface="Arial" pitchFamily="34" charset="0"/>
              <a:buChar char="•"/>
              <a:defRPr/>
            </a:pPr>
            <a:r>
              <a:rPr lang="en-US" dirty="0"/>
              <a:t>Experian: </a:t>
            </a:r>
            <a:r>
              <a:rPr lang="en-US" dirty="0" smtClean="0"/>
              <a:t>888-397-3742 </a:t>
            </a:r>
            <a:r>
              <a:rPr lang="en-US" dirty="0" smtClean="0">
                <a:hlinkClick r:id="rId14" tooltip="Experian website"/>
              </a:rPr>
              <a:t>www.experian.com</a:t>
            </a:r>
            <a:endParaRPr lang="en-US" dirty="0"/>
          </a:p>
          <a:p>
            <a:pPr marL="285750" indent="-285750">
              <a:lnSpc>
                <a:spcPct val="150000"/>
              </a:lnSpc>
              <a:buFont typeface="Arial" pitchFamily="34" charset="0"/>
              <a:buChar char="•"/>
              <a:defRPr/>
            </a:pPr>
            <a:r>
              <a:rPr lang="en-US" dirty="0"/>
              <a:t>Equifax: </a:t>
            </a:r>
            <a:r>
              <a:rPr lang="en-US" dirty="0" smtClean="0"/>
              <a:t>800-685-1111 </a:t>
            </a:r>
            <a:r>
              <a:rPr lang="en-US" dirty="0" smtClean="0">
                <a:hlinkClick r:id="rId15" tooltip="Equifax website"/>
              </a:rPr>
              <a:t>www.equifax.com</a:t>
            </a:r>
            <a:endParaRPr lang="en-US" dirty="0"/>
          </a:p>
          <a:p>
            <a:pPr marL="285750" indent="-285750">
              <a:lnSpc>
                <a:spcPct val="150000"/>
              </a:lnSpc>
              <a:buFont typeface="Arial" pitchFamily="34" charset="0"/>
              <a:buChar char="•"/>
              <a:defRPr/>
            </a:pPr>
            <a:r>
              <a:rPr lang="en-US" dirty="0" err="1"/>
              <a:t>TransUnion</a:t>
            </a:r>
            <a:r>
              <a:rPr lang="en-US" dirty="0"/>
              <a:t>: </a:t>
            </a:r>
            <a:r>
              <a:rPr lang="en-US" dirty="0" smtClean="0"/>
              <a:t>800-916-8800 </a:t>
            </a:r>
            <a:r>
              <a:rPr lang="en-US" dirty="0" smtClean="0">
                <a:hlinkClick r:id="rId16" tooltip="TransUnion website"/>
              </a:rPr>
              <a:t>www.transunion.com</a:t>
            </a:r>
            <a:endParaRPr lang="en-US" dirty="0" smtClean="0">
              <a:ea typeface="ＭＳ Ｐゴシック" pitchFamily="34" charset="-128"/>
            </a:endParaRPr>
          </a:p>
          <a:p>
            <a:pPr marL="285750" indent="-285750">
              <a:lnSpc>
                <a:spcPct val="150000"/>
              </a:lnSpc>
              <a:buFont typeface="Arial" pitchFamily="34" charset="0"/>
              <a:buChar char="•"/>
              <a:defRPr/>
            </a:pPr>
            <a:r>
              <a:rPr lang="en-US" dirty="0" smtClean="0">
                <a:ea typeface="ＭＳ Ｐゴシック" pitchFamily="34" charset="-128"/>
                <a:hlinkClick r:id="rId17"/>
              </a:rPr>
              <a:t>www.bankrate.com</a:t>
            </a:r>
            <a:endParaRPr lang="en-US" dirty="0" smtClean="0">
              <a:ea typeface="ＭＳ Ｐゴシック" pitchFamily="34" charset="-128"/>
            </a:endParaRPr>
          </a:p>
          <a:p>
            <a:pPr marL="285750" indent="-285750">
              <a:lnSpc>
                <a:spcPct val="150000"/>
              </a:lnSpc>
              <a:buFont typeface="Arial" pitchFamily="34" charset="0"/>
              <a:buChar char="•"/>
              <a:defRPr/>
            </a:pPr>
            <a:r>
              <a:rPr lang="en-US" dirty="0" smtClean="0">
                <a:ea typeface="ＭＳ Ｐゴシック" pitchFamily="34" charset="-128"/>
                <a:hlinkClick r:id="rId18"/>
              </a:rPr>
              <a:t>www.cardtrak.com</a:t>
            </a:r>
            <a:endParaRPr lang="en-US" dirty="0" smtClean="0">
              <a:ea typeface="ＭＳ Ｐゴシック" pitchFamily="34" charset="-128"/>
            </a:endParaRPr>
          </a:p>
          <a:p>
            <a:pPr marL="285750" indent="-285750">
              <a:lnSpc>
                <a:spcPct val="150000"/>
              </a:lnSpc>
              <a:buFont typeface="Arial" pitchFamily="34" charset="0"/>
              <a:buChar char="•"/>
              <a:defRPr/>
            </a:pPr>
            <a:r>
              <a:rPr lang="en-US" dirty="0" smtClean="0">
                <a:ea typeface="ＭＳ Ｐゴシック" pitchFamily="34" charset="-128"/>
                <a:hlinkClick r:id="rId19"/>
              </a:rPr>
              <a:t>www.cardratings.com</a:t>
            </a:r>
            <a:endParaRPr lang="en-US" dirty="0" smtClean="0">
              <a:ea typeface="ＭＳ Ｐゴシック" pitchFamily="34" charset="-128"/>
            </a:endParaRPr>
          </a:p>
          <a:p>
            <a:pPr marL="285750" indent="-285750">
              <a:lnSpc>
                <a:spcPct val="150000"/>
              </a:lnSpc>
              <a:buFont typeface="Arial" pitchFamily="34" charset="0"/>
              <a:buChar char="•"/>
              <a:defRPr/>
            </a:pPr>
            <a:r>
              <a:rPr lang="en-US" dirty="0" smtClean="0">
                <a:ea typeface="ＭＳ Ｐゴシック" pitchFamily="34" charset="-128"/>
                <a:hlinkClick r:id="rId20"/>
              </a:rPr>
              <a:t>www.annualcreditreport.com</a:t>
            </a:r>
            <a:endParaRPr lang="en-US" dirty="0">
              <a:ea typeface="ＭＳ Ｐゴシック" pitchFamily="34" charset="-128"/>
            </a:endParaRPr>
          </a:p>
        </p:txBody>
      </p:sp>
      <p:sp>
        <p:nvSpPr>
          <p:cNvPr id="11" name="TextBox 10"/>
          <p:cNvSpPr txBox="1"/>
          <p:nvPr/>
        </p:nvSpPr>
        <p:spPr>
          <a:xfrm>
            <a:off x="0" y="804202"/>
            <a:ext cx="12192000" cy="523220"/>
          </a:xfrm>
          <a:prstGeom prst="rect">
            <a:avLst/>
          </a:prstGeom>
          <a:solidFill>
            <a:srgbClr val="0088CC"/>
          </a:solidFill>
        </p:spPr>
        <p:txBody>
          <a:bodyPr wrap="square" rtlCol="0">
            <a:spAutoFit/>
          </a:bodyPr>
          <a:lstStyle/>
          <a:p>
            <a:pPr algn="ctr"/>
            <a:r>
              <a:rPr lang="en-US" sz="2800" b="1" dirty="0" smtClean="0">
                <a:solidFill>
                  <a:schemeClr val="bg1"/>
                </a:solidFill>
                <a:latin typeface="Chaparral Pro" pitchFamily="18" charset="0"/>
              </a:rPr>
              <a:t>Additional Resources</a:t>
            </a:r>
            <a:endParaRPr lang="en-US" sz="2800" b="1" dirty="0">
              <a:solidFill>
                <a:schemeClr val="bg1"/>
              </a:solidFill>
              <a:latin typeface="Chaparral Pro" pitchFamily="18" charset="0"/>
            </a:endParaRPr>
          </a:p>
        </p:txBody>
      </p:sp>
      <p:pic>
        <p:nvPicPr>
          <p:cNvPr id="12" name="Picture 11"/>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7267903" y="121423"/>
            <a:ext cx="4750676" cy="682779"/>
          </a:xfrm>
          <a:prstGeom prst="rect">
            <a:avLst/>
          </a:prstGeom>
        </p:spPr>
      </p:pic>
    </p:spTree>
    <p:extLst>
      <p:ext uri="{BB962C8B-B14F-4D97-AF65-F5344CB8AC3E}">
        <p14:creationId xmlns:p14="http://schemas.microsoft.com/office/powerpoint/2010/main" val="4306141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804202"/>
            <a:ext cx="12192000" cy="830177"/>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txBox="1">
            <a:spLocks/>
          </p:cNvSpPr>
          <p:nvPr/>
        </p:nvSpPr>
        <p:spPr>
          <a:xfrm>
            <a:off x="0" y="0"/>
            <a:ext cx="5002924" cy="804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800" dirty="0" smtClean="0">
                <a:solidFill>
                  <a:srgbClr val="4E5055"/>
                </a:solidFill>
                <a:latin typeface="Khmer UI" panose="020B0502040204020203" pitchFamily="34" charset="0"/>
                <a:cs typeface="Khmer UI" panose="020B0502040204020203" pitchFamily="34" charset="0"/>
              </a:rPr>
              <a:t>First Steps to Financial Security</a:t>
            </a:r>
            <a:endParaRPr lang="en-US" sz="3600" dirty="0">
              <a:solidFill>
                <a:srgbClr val="4E5055"/>
              </a:solidFill>
            </a:endParaRPr>
          </a:p>
        </p:txBody>
      </p:sp>
      <p:cxnSp>
        <p:nvCxnSpPr>
          <p:cNvPr id="13" name="Straight Connector 12"/>
          <p:cNvCxnSpPr/>
          <p:nvPr/>
        </p:nvCxnSpPr>
        <p:spPr>
          <a:xfrm>
            <a:off x="0" y="1739003"/>
            <a:ext cx="12192000" cy="12032"/>
          </a:xfrm>
          <a:prstGeom prst="line">
            <a:avLst/>
          </a:prstGeom>
          <a:ln w="76200">
            <a:solidFill>
              <a:srgbClr val="0088CC"/>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9143" y="128803"/>
            <a:ext cx="4007626" cy="546595"/>
          </a:xfrm>
          <a:prstGeom prst="rect">
            <a:avLst/>
          </a:prstGeom>
        </p:spPr>
      </p:pic>
      <p:sp>
        <p:nvSpPr>
          <p:cNvPr id="7" name="TextBox 6"/>
          <p:cNvSpPr txBox="1"/>
          <p:nvPr/>
        </p:nvSpPr>
        <p:spPr>
          <a:xfrm>
            <a:off x="0" y="880736"/>
            <a:ext cx="12204032" cy="677108"/>
          </a:xfrm>
          <a:prstGeom prst="rect">
            <a:avLst/>
          </a:prstGeom>
          <a:noFill/>
        </p:spPr>
        <p:txBody>
          <a:bodyPr wrap="square" rtlCol="0">
            <a:spAutoFit/>
          </a:bodyPr>
          <a:lstStyle/>
          <a:p>
            <a:pPr algn="ctr"/>
            <a:r>
              <a:rPr lang="en-US" sz="3800" b="1" dirty="0" smtClean="0">
                <a:solidFill>
                  <a:schemeClr val="bg1"/>
                </a:solidFill>
                <a:latin typeface="Chaparral Pro" panose="02060503040505020203" pitchFamily="18" charset="0"/>
              </a:rPr>
              <a:t>Congratulations!</a:t>
            </a:r>
            <a:endParaRPr lang="en-US" sz="3800" b="1" dirty="0">
              <a:solidFill>
                <a:schemeClr val="bg1"/>
              </a:solidFill>
              <a:latin typeface="Chaparral Pro" panose="02060503040505020203" pitchFamily="18" charset="0"/>
            </a:endParaRPr>
          </a:p>
        </p:txBody>
      </p:sp>
      <p:sp>
        <p:nvSpPr>
          <p:cNvPr id="8" name="Rectangle 7"/>
          <p:cNvSpPr/>
          <p:nvPr/>
        </p:nvSpPr>
        <p:spPr>
          <a:xfrm>
            <a:off x="9066172" y="-1506438"/>
            <a:ext cx="2555956" cy="307777"/>
          </a:xfrm>
          <a:prstGeom prst="rect">
            <a:avLst/>
          </a:prstGeom>
        </p:spPr>
        <p:txBody>
          <a:bodyPr wrap="none">
            <a:spAutoFit/>
          </a:bodyPr>
          <a:lstStyle/>
          <a:p>
            <a:pPr marL="342900" lvl="1" indent="-342900">
              <a:buFont typeface="Arial" pitchFamily="34" charset="0"/>
              <a:buChar char="•"/>
              <a:defRPr/>
            </a:pPr>
            <a:r>
              <a:rPr lang="en-US" sz="1400" dirty="0">
                <a:ea typeface="ＭＳ Ｐゴシック" pitchFamily="34" charset="-128"/>
                <a:hlinkClick r:id="rId3"/>
              </a:rPr>
              <a:t>www.southernpartners.org</a:t>
            </a:r>
            <a:r>
              <a:rPr lang="en-US" sz="1400" dirty="0">
                <a:ea typeface="ＭＳ Ｐゴシック" pitchFamily="34" charset="-128"/>
              </a:rPr>
              <a:t> </a:t>
            </a:r>
            <a:endParaRPr lang="en-US" sz="1400" dirty="0"/>
          </a:p>
        </p:txBody>
      </p:sp>
      <p:sp>
        <p:nvSpPr>
          <p:cNvPr id="2" name="Content Placeholder 1"/>
          <p:cNvSpPr>
            <a:spLocks noGrp="1"/>
          </p:cNvSpPr>
          <p:nvPr>
            <p:ph idx="1"/>
          </p:nvPr>
        </p:nvSpPr>
        <p:spPr/>
        <p:txBody>
          <a:bodyPr>
            <a:normAutofit lnSpcReduction="10000"/>
          </a:bodyPr>
          <a:lstStyle/>
          <a:p>
            <a:pPr marL="0" indent="0" algn="ctr">
              <a:buNone/>
            </a:pPr>
            <a:r>
              <a:rPr lang="en-US" sz="3200" dirty="0" smtClean="0"/>
              <a:t/>
            </a:r>
            <a:br>
              <a:rPr lang="en-US" sz="3200" dirty="0" smtClean="0"/>
            </a:br>
            <a:r>
              <a:rPr lang="en-US" sz="3200" dirty="0" smtClean="0"/>
              <a:t>You’ve taken the first step toward financial freedom!</a:t>
            </a:r>
          </a:p>
          <a:p>
            <a:pPr marL="0" indent="0" algn="ctr">
              <a:buNone/>
            </a:pPr>
            <a:endParaRPr lang="en-US" sz="3200" dirty="0"/>
          </a:p>
          <a:p>
            <a:pPr marL="0" indent="0" algn="ctr">
              <a:buNone/>
            </a:pPr>
            <a:r>
              <a:rPr lang="en-US" sz="3200" dirty="0" smtClean="0"/>
              <a:t>Remember that when you focus on your goals, a life of financial security is within reach. </a:t>
            </a:r>
          </a:p>
          <a:p>
            <a:pPr marL="0" indent="0" algn="ctr">
              <a:buNone/>
            </a:pPr>
            <a:endParaRPr lang="en-US" sz="3200" dirty="0"/>
          </a:p>
          <a:p>
            <a:pPr marL="0" indent="0" algn="ctr">
              <a:buNone/>
            </a:pPr>
            <a:r>
              <a:rPr lang="en-US" sz="3200" dirty="0" smtClean="0"/>
              <a:t>For further assistance, contact your nearest </a:t>
            </a:r>
            <a:r>
              <a:rPr lang="en-US" sz="3200" dirty="0" smtClean="0"/>
              <a:t/>
            </a:r>
            <a:br>
              <a:rPr lang="en-US" sz="3200" dirty="0" smtClean="0"/>
            </a:br>
            <a:r>
              <a:rPr lang="en-US" sz="3200" dirty="0" smtClean="0"/>
              <a:t>Southern Bancorp Community Partners credit </a:t>
            </a:r>
            <a:r>
              <a:rPr lang="en-US" sz="3200" dirty="0" smtClean="0"/>
              <a:t>professional </a:t>
            </a:r>
            <a:r>
              <a:rPr lang="en-US" sz="3200" dirty="0" smtClean="0"/>
              <a:t/>
            </a:r>
            <a:br>
              <a:rPr lang="en-US" sz="3200" dirty="0" smtClean="0"/>
            </a:br>
            <a:r>
              <a:rPr lang="en-US" sz="3200" dirty="0" smtClean="0"/>
              <a:t>by </a:t>
            </a:r>
            <a:r>
              <a:rPr lang="en-US" sz="3200" dirty="0" smtClean="0"/>
              <a:t>calling (800</a:t>
            </a:r>
            <a:r>
              <a:rPr lang="en-US" sz="3200" dirty="0"/>
              <a:t>) </a:t>
            </a:r>
            <a:r>
              <a:rPr lang="en-US" sz="3200" dirty="0" smtClean="0"/>
              <a:t>789-3428.</a:t>
            </a:r>
            <a:endParaRPr lang="en-US" sz="3200" dirty="0"/>
          </a:p>
          <a:p>
            <a:pPr marL="0" indent="0" algn="ctr">
              <a:buNone/>
            </a:pPr>
            <a:endParaRPr lang="en-US" sz="3200"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67903" y="121423"/>
            <a:ext cx="4750676" cy="682779"/>
          </a:xfrm>
          <a:prstGeom prst="rect">
            <a:avLst/>
          </a:prstGeom>
        </p:spPr>
      </p:pic>
    </p:spTree>
    <p:extLst>
      <p:ext uri="{BB962C8B-B14F-4D97-AF65-F5344CB8AC3E}">
        <p14:creationId xmlns:p14="http://schemas.microsoft.com/office/powerpoint/2010/main" val="16215072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032" y="558802"/>
            <a:ext cx="12192000" cy="830177"/>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0" y="1549817"/>
            <a:ext cx="12192000" cy="12032"/>
          </a:xfrm>
          <a:prstGeom prst="line">
            <a:avLst/>
          </a:prstGeom>
          <a:ln w="76200">
            <a:solidFill>
              <a:srgbClr val="0088CC"/>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40893" y="681502"/>
            <a:ext cx="8213560" cy="584775"/>
          </a:xfrm>
          <a:prstGeom prst="rect">
            <a:avLst/>
          </a:prstGeom>
          <a:noFill/>
        </p:spPr>
        <p:txBody>
          <a:bodyPr wrap="square" rtlCol="0">
            <a:spAutoFit/>
          </a:bodyPr>
          <a:lstStyle/>
          <a:p>
            <a:r>
              <a:rPr lang="en-US" sz="3200" b="1" dirty="0" smtClean="0">
                <a:solidFill>
                  <a:schemeClr val="bg1"/>
                </a:solidFill>
                <a:latin typeface="Chaparral Pro" panose="02060503040505020203" pitchFamily="18" charset="0"/>
              </a:rPr>
              <a:t>Thank you.</a:t>
            </a:r>
          </a:p>
        </p:txBody>
      </p:sp>
      <p:sp>
        <p:nvSpPr>
          <p:cNvPr id="8" name="Title 1"/>
          <p:cNvSpPr txBox="1">
            <a:spLocks/>
          </p:cNvSpPr>
          <p:nvPr/>
        </p:nvSpPr>
        <p:spPr>
          <a:xfrm>
            <a:off x="2589721" y="-70289"/>
            <a:ext cx="9602279" cy="6497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800" dirty="0" smtClean="0">
                <a:solidFill>
                  <a:srgbClr val="4E5055"/>
                </a:solidFill>
                <a:latin typeface="Khmer UI" panose="020B0502040204020203" pitchFamily="34" charset="0"/>
                <a:cs typeface="Khmer UI" panose="020B0502040204020203" pitchFamily="34" charset="0"/>
              </a:rPr>
              <a:t>First Steps to Financial Security</a:t>
            </a:r>
            <a:endParaRPr lang="en-US" sz="3600" dirty="0">
              <a:solidFill>
                <a:srgbClr val="4E5055"/>
              </a:solidFill>
            </a:endParaRPr>
          </a:p>
        </p:txBody>
      </p:sp>
      <p:sp>
        <p:nvSpPr>
          <p:cNvPr id="9" name="TextBox 8"/>
          <p:cNvSpPr txBox="1"/>
          <p:nvPr/>
        </p:nvSpPr>
        <p:spPr>
          <a:xfrm>
            <a:off x="3894601" y="5090373"/>
            <a:ext cx="4426861" cy="584775"/>
          </a:xfrm>
          <a:prstGeom prst="rect">
            <a:avLst/>
          </a:prstGeom>
          <a:noFill/>
        </p:spPr>
        <p:txBody>
          <a:bodyPr wrap="square" rtlCol="0">
            <a:spAutoFit/>
          </a:bodyPr>
          <a:lstStyle/>
          <a:p>
            <a:r>
              <a:rPr lang="en-US" sz="3200" b="1" dirty="0" smtClean="0">
                <a:solidFill>
                  <a:schemeClr val="tx1">
                    <a:lumMod val="65000"/>
                    <a:lumOff val="35000"/>
                  </a:schemeClr>
                </a:solidFill>
                <a:latin typeface="Chaparral Pro" panose="02060503040505020203" pitchFamily="18" charset="0"/>
              </a:rPr>
              <a:t>SouthernPartners</a:t>
            </a:r>
            <a:r>
              <a:rPr lang="en-US" sz="3200" b="1" dirty="0" smtClean="0">
                <a:solidFill>
                  <a:schemeClr val="tx1">
                    <a:lumMod val="65000"/>
                    <a:lumOff val="35000"/>
                  </a:schemeClr>
                </a:solidFill>
                <a:latin typeface="Chaparral Pro" panose="02060503040505020203" pitchFamily="18" charset="0"/>
              </a:rPr>
              <a:t>.org</a:t>
            </a:r>
            <a:endParaRPr lang="en-US" sz="3200" b="1" dirty="0" smtClean="0">
              <a:solidFill>
                <a:schemeClr val="tx1">
                  <a:lumMod val="65000"/>
                  <a:lumOff val="35000"/>
                </a:schemeClr>
              </a:solidFill>
              <a:latin typeface="Chaparral Pro" panose="02060503040505020203" pitchFamily="18"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2726" y="3090122"/>
            <a:ext cx="8996038" cy="1292933"/>
          </a:xfrm>
          <a:prstGeom prst="rect">
            <a:avLst/>
          </a:prstGeom>
        </p:spPr>
      </p:pic>
    </p:spTree>
    <p:extLst>
      <p:ext uri="{BB962C8B-B14F-4D97-AF65-F5344CB8AC3E}">
        <p14:creationId xmlns:p14="http://schemas.microsoft.com/office/powerpoint/2010/main" val="35899639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2234" y="1982575"/>
            <a:ext cx="5744331" cy="4875425"/>
          </a:xfrm>
        </p:spPr>
        <p:txBody>
          <a:bodyPr>
            <a:normAutofit fontScale="92500" lnSpcReduction="10000"/>
          </a:bodyPr>
          <a:lstStyle/>
          <a:p>
            <a:pPr marL="0" indent="0">
              <a:buNone/>
            </a:pPr>
            <a:r>
              <a:rPr lang="en-US" altLang="en-US" sz="3600" b="1" dirty="0">
                <a:solidFill>
                  <a:srgbClr val="000818"/>
                </a:solidFill>
                <a:ea typeface="ＭＳ Ｐゴシック" pitchFamily="34" charset="-128"/>
              </a:rPr>
              <a:t>Credit Management</a:t>
            </a:r>
          </a:p>
          <a:p>
            <a:pPr lvl="1">
              <a:lnSpc>
                <a:spcPct val="150000"/>
              </a:lnSpc>
            </a:pPr>
            <a:r>
              <a:rPr lang="en-US" altLang="en-US" sz="3200" dirty="0">
                <a:solidFill>
                  <a:srgbClr val="000818"/>
                </a:solidFill>
                <a:ea typeface="ＭＳ Ｐゴシック" pitchFamily="34" charset="-128"/>
              </a:rPr>
              <a:t>Understanding credit /history</a:t>
            </a:r>
          </a:p>
          <a:p>
            <a:pPr lvl="1">
              <a:lnSpc>
                <a:spcPct val="150000"/>
              </a:lnSpc>
            </a:pPr>
            <a:r>
              <a:rPr lang="en-US" altLang="en-US" sz="3200" dirty="0">
                <a:solidFill>
                  <a:srgbClr val="000818"/>
                </a:solidFill>
                <a:ea typeface="ＭＳ Ｐゴシック" pitchFamily="34" charset="-128"/>
              </a:rPr>
              <a:t>Use of Credit</a:t>
            </a:r>
          </a:p>
          <a:p>
            <a:pPr lvl="1">
              <a:lnSpc>
                <a:spcPct val="150000"/>
              </a:lnSpc>
            </a:pPr>
            <a:r>
              <a:rPr lang="en-US" altLang="en-US" sz="3200" dirty="0">
                <a:solidFill>
                  <a:srgbClr val="000818"/>
                </a:solidFill>
                <a:ea typeface="ＭＳ Ｐゴシック" pitchFamily="34" charset="-128"/>
              </a:rPr>
              <a:t>Establishing/Rebuilding Credit</a:t>
            </a:r>
          </a:p>
          <a:p>
            <a:pPr marL="0" indent="0">
              <a:buNone/>
            </a:pPr>
            <a:r>
              <a:rPr lang="en-US" altLang="en-US" sz="3600" b="1" dirty="0"/>
              <a:t>Debt Management</a:t>
            </a:r>
          </a:p>
          <a:p>
            <a:pPr lvl="1">
              <a:lnSpc>
                <a:spcPct val="160000"/>
              </a:lnSpc>
            </a:pPr>
            <a:r>
              <a:rPr lang="en-US" altLang="en-US" sz="3200" dirty="0"/>
              <a:t>Types of debt</a:t>
            </a:r>
          </a:p>
          <a:p>
            <a:pPr lvl="1">
              <a:lnSpc>
                <a:spcPct val="160000"/>
              </a:lnSpc>
            </a:pPr>
            <a:r>
              <a:rPr lang="en-US" altLang="en-US" sz="3200" dirty="0"/>
              <a:t>Debt repayment plan</a:t>
            </a:r>
          </a:p>
        </p:txBody>
      </p:sp>
      <p:pic>
        <p:nvPicPr>
          <p:cNvPr id="2050" name="Picture 2" descr="http://cache-blog.credit.com/wp-content/uploads/2013/05/creditreportcreditscore_iStockphot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0924" y="2469375"/>
            <a:ext cx="4872251" cy="3121286"/>
          </a:xfrm>
          <a:prstGeom prst="rect">
            <a:avLst/>
          </a:prstGeom>
          <a:noFill/>
          <a:ln>
            <a:solidFill>
              <a:srgbClr val="4E5055"/>
            </a:solidFill>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0" y="804202"/>
            <a:ext cx="12192000" cy="830177"/>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0" y="0"/>
            <a:ext cx="5002924" cy="804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800" dirty="0" smtClean="0">
                <a:solidFill>
                  <a:srgbClr val="4E5055"/>
                </a:solidFill>
                <a:latin typeface="Khmer UI" panose="020B0502040204020203" pitchFamily="34" charset="0"/>
                <a:cs typeface="Khmer UI" panose="020B0502040204020203" pitchFamily="34" charset="0"/>
              </a:rPr>
              <a:t>First Steps to Financial Security</a:t>
            </a:r>
            <a:endParaRPr lang="en-US" sz="3600" dirty="0">
              <a:solidFill>
                <a:srgbClr val="4E5055"/>
              </a:solidFill>
            </a:endParaRPr>
          </a:p>
        </p:txBody>
      </p:sp>
      <p:cxnSp>
        <p:nvCxnSpPr>
          <p:cNvPr id="11" name="Straight Connector 10"/>
          <p:cNvCxnSpPr/>
          <p:nvPr/>
        </p:nvCxnSpPr>
        <p:spPr>
          <a:xfrm>
            <a:off x="0" y="1739003"/>
            <a:ext cx="12192000" cy="12032"/>
          </a:xfrm>
          <a:prstGeom prst="line">
            <a:avLst/>
          </a:prstGeom>
          <a:ln w="76200">
            <a:solidFill>
              <a:srgbClr val="0088CC"/>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40893" y="926902"/>
            <a:ext cx="8213560" cy="584775"/>
          </a:xfrm>
          <a:prstGeom prst="rect">
            <a:avLst/>
          </a:prstGeom>
          <a:noFill/>
        </p:spPr>
        <p:txBody>
          <a:bodyPr wrap="square" rtlCol="0">
            <a:spAutoFit/>
          </a:bodyPr>
          <a:lstStyle/>
          <a:p>
            <a:r>
              <a:rPr lang="en-US" sz="3200" b="1" dirty="0" smtClean="0">
                <a:solidFill>
                  <a:schemeClr val="bg1"/>
                </a:solidFill>
                <a:latin typeface="Chaparral Pro" panose="02060503040505020203" pitchFamily="18" charset="0"/>
              </a:rPr>
              <a:t>Covered Topics</a:t>
            </a:r>
            <a:endParaRPr lang="en-US" sz="3200" b="1" dirty="0">
              <a:solidFill>
                <a:schemeClr val="bg1"/>
              </a:solidFill>
              <a:latin typeface="Chaparral Pro" panose="02060503040505020203" pitchFamily="18" charset="0"/>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7903" y="121423"/>
            <a:ext cx="4750676" cy="682779"/>
          </a:xfrm>
          <a:prstGeom prst="rect">
            <a:avLst/>
          </a:prstGeom>
        </p:spPr>
      </p:pic>
    </p:spTree>
    <p:extLst>
      <p:ext uri="{BB962C8B-B14F-4D97-AF65-F5344CB8AC3E}">
        <p14:creationId xmlns:p14="http://schemas.microsoft.com/office/powerpoint/2010/main" val="15778193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804202"/>
            <a:ext cx="12192000" cy="830177"/>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p:cNvSpPr txBox="1">
            <a:spLocks/>
          </p:cNvSpPr>
          <p:nvPr/>
        </p:nvSpPr>
        <p:spPr>
          <a:xfrm>
            <a:off x="0" y="0"/>
            <a:ext cx="5002924" cy="804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800" dirty="0" smtClean="0">
                <a:solidFill>
                  <a:srgbClr val="4E5055"/>
                </a:solidFill>
                <a:latin typeface="Khmer UI" panose="020B0502040204020203" pitchFamily="34" charset="0"/>
                <a:cs typeface="Khmer UI" panose="020B0502040204020203" pitchFamily="34" charset="0"/>
              </a:rPr>
              <a:t>First Steps to Financial Security</a:t>
            </a:r>
            <a:endParaRPr lang="en-US" sz="3600" dirty="0">
              <a:solidFill>
                <a:srgbClr val="4E5055"/>
              </a:solidFill>
            </a:endParaRPr>
          </a:p>
        </p:txBody>
      </p:sp>
      <p:cxnSp>
        <p:nvCxnSpPr>
          <p:cNvPr id="25" name="Straight Connector 24"/>
          <p:cNvCxnSpPr/>
          <p:nvPr/>
        </p:nvCxnSpPr>
        <p:spPr>
          <a:xfrm>
            <a:off x="0" y="1739003"/>
            <a:ext cx="12192000" cy="12032"/>
          </a:xfrm>
          <a:prstGeom prst="line">
            <a:avLst/>
          </a:prstGeom>
          <a:ln w="76200">
            <a:solidFill>
              <a:srgbClr val="0088CC"/>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2032" y="865347"/>
            <a:ext cx="12204032" cy="707886"/>
          </a:xfrm>
          <a:prstGeom prst="rect">
            <a:avLst/>
          </a:prstGeom>
          <a:noFill/>
        </p:spPr>
        <p:txBody>
          <a:bodyPr wrap="square" rtlCol="0">
            <a:spAutoFit/>
          </a:bodyPr>
          <a:lstStyle/>
          <a:p>
            <a:pPr algn="ctr"/>
            <a:r>
              <a:rPr lang="en-US" sz="4000" b="1" dirty="0" smtClean="0">
                <a:solidFill>
                  <a:schemeClr val="bg1"/>
                </a:solidFill>
                <a:latin typeface="Chaparral Pro" panose="02060503040505020203" pitchFamily="18" charset="0"/>
              </a:rPr>
              <a:t>Money Management – Basic Budgeting</a:t>
            </a:r>
            <a:endParaRPr lang="en-US" sz="4000" b="1" dirty="0">
              <a:solidFill>
                <a:schemeClr val="bg1"/>
              </a:solidFill>
              <a:latin typeface="Chaparral Pro" panose="02060503040505020203" pitchFamily="18" charset="0"/>
            </a:endParaRPr>
          </a:p>
        </p:txBody>
      </p:sp>
      <p:sp>
        <p:nvSpPr>
          <p:cNvPr id="2" name="Rectangle 1"/>
          <p:cNvSpPr/>
          <p:nvPr/>
        </p:nvSpPr>
        <p:spPr>
          <a:xfrm>
            <a:off x="431622" y="1985272"/>
            <a:ext cx="6187542" cy="640080"/>
          </a:xfrm>
          <a:prstGeom prst="rect">
            <a:avLst/>
          </a:prstGeom>
        </p:spPr>
        <p:txBody>
          <a:bodyPr wrap="square">
            <a:spAutoFit/>
          </a:bodyPr>
          <a:lstStyle/>
          <a:p>
            <a:pPr marL="457200" indent="-457200">
              <a:buFont typeface="Arial" pitchFamily="34" charset="0"/>
              <a:buChar char="•"/>
              <a:defRPr/>
            </a:pPr>
            <a:r>
              <a:rPr lang="en-US" sz="3200" dirty="0" smtClean="0">
                <a:ea typeface="ＭＳ Ｐゴシック" pitchFamily="-109" charset="-128"/>
              </a:rPr>
              <a:t>Identify Wants </a:t>
            </a:r>
            <a:r>
              <a:rPr lang="en-US" sz="3200" dirty="0">
                <a:ea typeface="ＭＳ Ｐゴシック" pitchFamily="-109" charset="-128"/>
              </a:rPr>
              <a:t>vs. Needs</a:t>
            </a:r>
          </a:p>
        </p:txBody>
      </p:sp>
      <p:sp>
        <p:nvSpPr>
          <p:cNvPr id="8" name="Rectangle 7"/>
          <p:cNvSpPr/>
          <p:nvPr/>
        </p:nvSpPr>
        <p:spPr>
          <a:xfrm>
            <a:off x="407625" y="2653153"/>
            <a:ext cx="9372920" cy="640080"/>
          </a:xfrm>
          <a:prstGeom prst="rect">
            <a:avLst/>
          </a:prstGeom>
        </p:spPr>
        <p:txBody>
          <a:bodyPr wrap="square">
            <a:spAutoFit/>
          </a:bodyPr>
          <a:lstStyle/>
          <a:p>
            <a:pPr marL="457200" indent="-457200">
              <a:buFont typeface="Arial" pitchFamily="34" charset="0"/>
              <a:buChar char="•"/>
              <a:defRPr/>
            </a:pPr>
            <a:r>
              <a:rPr lang="en-US" sz="3200" dirty="0" smtClean="0">
                <a:ea typeface="ＭＳ Ｐゴシック" pitchFamily="-109" charset="-128"/>
              </a:rPr>
              <a:t>Convert </a:t>
            </a:r>
            <a:r>
              <a:rPr lang="en-US" sz="3200" dirty="0">
                <a:ea typeface="ＭＳ Ｐゴシック" pitchFamily="-109" charset="-128"/>
              </a:rPr>
              <a:t>income and expenses to monthly amounts </a:t>
            </a:r>
          </a:p>
        </p:txBody>
      </p:sp>
      <p:sp>
        <p:nvSpPr>
          <p:cNvPr id="9" name="Rectangle 8"/>
          <p:cNvSpPr/>
          <p:nvPr/>
        </p:nvSpPr>
        <p:spPr>
          <a:xfrm>
            <a:off x="407625" y="3321034"/>
            <a:ext cx="8776377" cy="640080"/>
          </a:xfrm>
          <a:prstGeom prst="rect">
            <a:avLst/>
          </a:prstGeom>
        </p:spPr>
        <p:txBody>
          <a:bodyPr wrap="none">
            <a:spAutoFit/>
          </a:bodyPr>
          <a:lstStyle/>
          <a:p>
            <a:pPr marL="457200" indent="-457200">
              <a:buFont typeface="Arial" pitchFamily="34" charset="0"/>
              <a:buChar char="•"/>
              <a:defRPr/>
            </a:pPr>
            <a:r>
              <a:rPr lang="en-US" sz="3200" dirty="0">
                <a:ea typeface="ＭＳ Ｐゴシック" pitchFamily="-109" charset="-128"/>
              </a:rPr>
              <a:t>Write it down (paper or electronic budget forms)</a:t>
            </a:r>
          </a:p>
        </p:txBody>
      </p:sp>
      <p:sp>
        <p:nvSpPr>
          <p:cNvPr id="10" name="Rectangle 9"/>
          <p:cNvSpPr/>
          <p:nvPr/>
        </p:nvSpPr>
        <p:spPr>
          <a:xfrm>
            <a:off x="407625" y="3988915"/>
            <a:ext cx="4997458" cy="640080"/>
          </a:xfrm>
          <a:prstGeom prst="rect">
            <a:avLst/>
          </a:prstGeom>
        </p:spPr>
        <p:txBody>
          <a:bodyPr wrap="none">
            <a:spAutoFit/>
          </a:bodyPr>
          <a:lstStyle/>
          <a:p>
            <a:pPr marL="457200" indent="-457200">
              <a:buFont typeface="Arial" pitchFamily="34" charset="0"/>
              <a:buChar char="•"/>
              <a:defRPr/>
            </a:pPr>
            <a:r>
              <a:rPr lang="en-US" sz="3200" dirty="0">
                <a:ea typeface="ＭＳ Ｐゴシック" pitchFamily="-109" charset="-128"/>
              </a:rPr>
              <a:t>Build an emergency </a:t>
            </a:r>
            <a:r>
              <a:rPr lang="en-US" sz="3200" dirty="0" smtClean="0">
                <a:ea typeface="ＭＳ Ｐゴシック" pitchFamily="-109" charset="-128"/>
              </a:rPr>
              <a:t>fund </a:t>
            </a:r>
            <a:endParaRPr lang="en-US" sz="3200" dirty="0">
              <a:ea typeface="ＭＳ Ｐゴシック" pitchFamily="-109" charset="-128"/>
            </a:endParaRPr>
          </a:p>
        </p:txBody>
      </p:sp>
      <p:sp>
        <p:nvSpPr>
          <p:cNvPr id="11" name="Rectangle 10"/>
          <p:cNvSpPr/>
          <p:nvPr/>
        </p:nvSpPr>
        <p:spPr>
          <a:xfrm>
            <a:off x="407625" y="4656796"/>
            <a:ext cx="11078890" cy="640080"/>
          </a:xfrm>
          <a:prstGeom prst="rect">
            <a:avLst/>
          </a:prstGeom>
        </p:spPr>
        <p:txBody>
          <a:bodyPr wrap="square">
            <a:spAutoFit/>
          </a:bodyPr>
          <a:lstStyle/>
          <a:p>
            <a:pPr marL="457200" indent="-457200">
              <a:buFont typeface="Arial" pitchFamily="34" charset="0"/>
              <a:buChar char="•"/>
              <a:defRPr/>
            </a:pPr>
            <a:r>
              <a:rPr lang="en-US" sz="3200" dirty="0">
                <a:ea typeface="ＭＳ Ｐゴシック" pitchFamily="-109" charset="-128"/>
              </a:rPr>
              <a:t>Balance your budget by increasing income, reducing expenses, or both</a:t>
            </a:r>
          </a:p>
        </p:txBody>
      </p:sp>
      <p:sp>
        <p:nvSpPr>
          <p:cNvPr id="12" name="Rectangle 11"/>
          <p:cNvSpPr/>
          <p:nvPr/>
        </p:nvSpPr>
        <p:spPr>
          <a:xfrm>
            <a:off x="431622" y="5788022"/>
            <a:ext cx="5531910" cy="640080"/>
          </a:xfrm>
          <a:prstGeom prst="rect">
            <a:avLst/>
          </a:prstGeom>
        </p:spPr>
        <p:txBody>
          <a:bodyPr wrap="square">
            <a:spAutoFit/>
          </a:bodyPr>
          <a:lstStyle/>
          <a:p>
            <a:pPr marL="457200" indent="-457200">
              <a:buFont typeface="Arial" pitchFamily="34" charset="0"/>
              <a:buChar char="•"/>
              <a:defRPr/>
            </a:pPr>
            <a:r>
              <a:rPr lang="en-US" sz="3200" dirty="0">
                <a:ea typeface="ＭＳ Ｐゴシック" pitchFamily="-109" charset="-128"/>
              </a:rPr>
              <a:t>Track your spending</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67903" y="121423"/>
            <a:ext cx="4750676" cy="682779"/>
          </a:xfrm>
          <a:prstGeom prst="rect">
            <a:avLst/>
          </a:prstGeom>
        </p:spPr>
      </p:pic>
    </p:spTree>
    <p:extLst>
      <p:ext uri="{BB962C8B-B14F-4D97-AF65-F5344CB8AC3E}">
        <p14:creationId xmlns:p14="http://schemas.microsoft.com/office/powerpoint/2010/main" val="1261164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804202"/>
            <a:ext cx="12192000" cy="830177"/>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txBox="1">
            <a:spLocks/>
          </p:cNvSpPr>
          <p:nvPr/>
        </p:nvSpPr>
        <p:spPr>
          <a:xfrm>
            <a:off x="0" y="0"/>
            <a:ext cx="5002924" cy="804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800" dirty="0" smtClean="0">
                <a:solidFill>
                  <a:srgbClr val="4E5055"/>
                </a:solidFill>
                <a:latin typeface="Khmer UI" panose="020B0502040204020203" pitchFamily="34" charset="0"/>
                <a:cs typeface="Khmer UI" panose="020B0502040204020203" pitchFamily="34" charset="0"/>
              </a:rPr>
              <a:t>First Steps to Financial Security</a:t>
            </a:r>
            <a:endParaRPr lang="en-US" sz="3600" dirty="0">
              <a:solidFill>
                <a:srgbClr val="4E5055"/>
              </a:solidFill>
            </a:endParaRPr>
          </a:p>
        </p:txBody>
      </p:sp>
      <p:cxnSp>
        <p:nvCxnSpPr>
          <p:cNvPr id="16" name="Straight Connector 15"/>
          <p:cNvCxnSpPr/>
          <p:nvPr/>
        </p:nvCxnSpPr>
        <p:spPr>
          <a:xfrm>
            <a:off x="0" y="1739003"/>
            <a:ext cx="12192000" cy="12032"/>
          </a:xfrm>
          <a:prstGeom prst="line">
            <a:avLst/>
          </a:prstGeom>
          <a:ln w="76200">
            <a:solidFill>
              <a:srgbClr val="0088CC"/>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0" y="865347"/>
            <a:ext cx="12204032" cy="707886"/>
          </a:xfrm>
          <a:prstGeom prst="rect">
            <a:avLst/>
          </a:prstGeom>
          <a:noFill/>
        </p:spPr>
        <p:txBody>
          <a:bodyPr wrap="square" rtlCol="0">
            <a:spAutoFit/>
          </a:bodyPr>
          <a:lstStyle/>
          <a:p>
            <a:pPr algn="ctr"/>
            <a:r>
              <a:rPr lang="en-US" sz="4000" b="1" dirty="0" smtClean="0">
                <a:solidFill>
                  <a:schemeClr val="bg1"/>
                </a:solidFill>
                <a:latin typeface="Chaparral Pro" panose="02060503040505020203" pitchFamily="18" charset="0"/>
              </a:rPr>
              <a:t>Money Management – </a:t>
            </a:r>
            <a:r>
              <a:rPr lang="en-US" sz="4000" b="1" i="1" dirty="0" smtClean="0">
                <a:solidFill>
                  <a:schemeClr val="bg1"/>
                </a:solidFill>
                <a:latin typeface="Chaparral Pro" panose="02060503040505020203" pitchFamily="18" charset="0"/>
              </a:rPr>
              <a:t>Re</a:t>
            </a:r>
            <a:r>
              <a:rPr lang="en-US" sz="4000" b="1" dirty="0" smtClean="0">
                <a:solidFill>
                  <a:schemeClr val="bg1"/>
                </a:solidFill>
                <a:latin typeface="Chaparral Pro" panose="02060503040505020203" pitchFamily="18" charset="0"/>
              </a:rPr>
              <a:t>balancing your budget</a:t>
            </a:r>
            <a:endParaRPr lang="en-US" sz="4000" b="1" dirty="0">
              <a:solidFill>
                <a:schemeClr val="bg1"/>
              </a:solidFill>
              <a:latin typeface="Chaparral Pro" panose="02060503040505020203" pitchFamily="18" charset="0"/>
            </a:endParaRPr>
          </a:p>
        </p:txBody>
      </p:sp>
      <p:sp>
        <p:nvSpPr>
          <p:cNvPr id="2" name="Rectangle 1"/>
          <p:cNvSpPr/>
          <p:nvPr/>
        </p:nvSpPr>
        <p:spPr>
          <a:xfrm>
            <a:off x="431622" y="1985272"/>
            <a:ext cx="11760378" cy="640080"/>
          </a:xfrm>
          <a:prstGeom prst="rect">
            <a:avLst/>
          </a:prstGeom>
        </p:spPr>
        <p:txBody>
          <a:bodyPr wrap="square">
            <a:spAutoFit/>
          </a:bodyPr>
          <a:lstStyle/>
          <a:p>
            <a:pPr marL="457200" indent="-457200">
              <a:buFont typeface="Arial" pitchFamily="34" charset="0"/>
              <a:buChar char="•"/>
            </a:pPr>
            <a:r>
              <a:rPr lang="en-US" altLang="en-US" sz="3200" dirty="0" smtClean="0">
                <a:ea typeface="ＭＳ Ｐゴシック" pitchFamily="34" charset="-128"/>
              </a:rPr>
              <a:t>Life changes = Budget changes</a:t>
            </a:r>
            <a:endParaRPr lang="en-US" altLang="en-US" sz="3200" dirty="0">
              <a:ea typeface="ＭＳ Ｐゴシック" pitchFamily="34" charset="-128"/>
            </a:endParaRPr>
          </a:p>
        </p:txBody>
      </p:sp>
      <p:sp>
        <p:nvSpPr>
          <p:cNvPr id="8" name="Rectangle 7"/>
          <p:cNvSpPr/>
          <p:nvPr/>
        </p:nvSpPr>
        <p:spPr>
          <a:xfrm>
            <a:off x="422972" y="5416736"/>
            <a:ext cx="10855078" cy="640080"/>
          </a:xfrm>
          <a:prstGeom prst="rect">
            <a:avLst/>
          </a:prstGeom>
        </p:spPr>
        <p:txBody>
          <a:bodyPr wrap="square">
            <a:spAutoFit/>
          </a:bodyPr>
          <a:lstStyle/>
          <a:p>
            <a:pPr marL="457200" indent="-457200">
              <a:buFont typeface="Arial" pitchFamily="34" charset="0"/>
              <a:buChar char="•"/>
            </a:pPr>
            <a:r>
              <a:rPr lang="en-US" altLang="en-US" sz="3200" dirty="0" smtClean="0">
                <a:ea typeface="ＭＳ Ｐゴシック" pitchFamily="34" charset="-128"/>
              </a:rPr>
              <a:t>Use available tools for easy updates</a:t>
            </a:r>
            <a:endParaRPr lang="en-US" altLang="en-US" sz="3200" dirty="0">
              <a:ea typeface="ＭＳ Ｐゴシック" pitchFamily="34" charset="-128"/>
            </a:endParaRPr>
          </a:p>
        </p:txBody>
      </p:sp>
      <p:sp>
        <p:nvSpPr>
          <p:cNvPr id="9" name="Rectangle 8"/>
          <p:cNvSpPr/>
          <p:nvPr/>
        </p:nvSpPr>
        <p:spPr>
          <a:xfrm>
            <a:off x="422972" y="4730444"/>
            <a:ext cx="11346055" cy="640080"/>
          </a:xfrm>
          <a:prstGeom prst="rect">
            <a:avLst/>
          </a:prstGeom>
        </p:spPr>
        <p:txBody>
          <a:bodyPr wrap="none">
            <a:spAutoFit/>
          </a:bodyPr>
          <a:lstStyle/>
          <a:p>
            <a:pPr marL="457200" indent="-457200">
              <a:buFont typeface="Arial" pitchFamily="34" charset="0"/>
              <a:buChar char="•"/>
            </a:pPr>
            <a:r>
              <a:rPr lang="en-US" altLang="en-US" sz="3200" dirty="0">
                <a:ea typeface="ＭＳ Ｐゴシック" pitchFamily="34" charset="-128"/>
              </a:rPr>
              <a:t>Credit counseling </a:t>
            </a:r>
            <a:r>
              <a:rPr lang="en-US" altLang="en-US" sz="3200" dirty="0" smtClean="0">
                <a:ea typeface="ＭＳ Ｐゴシック" pitchFamily="34" charset="-128"/>
              </a:rPr>
              <a:t>agencies </a:t>
            </a:r>
            <a:r>
              <a:rPr lang="en-US" altLang="en-US" sz="3200" dirty="0">
                <a:ea typeface="ＭＳ Ｐゴシック" pitchFamily="34" charset="-128"/>
              </a:rPr>
              <a:t>can help you get </a:t>
            </a:r>
            <a:r>
              <a:rPr lang="en-US" altLang="en-US" sz="3200" dirty="0" smtClean="0">
                <a:ea typeface="ＭＳ Ｐゴシック" pitchFamily="34" charset="-128"/>
              </a:rPr>
              <a:t>on </a:t>
            </a:r>
            <a:r>
              <a:rPr lang="en-US" altLang="en-US" sz="3200" i="1" dirty="0" smtClean="0">
                <a:ea typeface="ＭＳ Ｐゴシック" pitchFamily="34" charset="-128"/>
              </a:rPr>
              <a:t>and </a:t>
            </a:r>
            <a:r>
              <a:rPr lang="en-US" altLang="en-US" sz="3200" i="1" dirty="0">
                <a:ea typeface="ＭＳ Ｐゴシック" pitchFamily="34" charset="-128"/>
              </a:rPr>
              <a:t>stay on </a:t>
            </a:r>
            <a:r>
              <a:rPr lang="en-US" altLang="en-US" sz="3200" dirty="0">
                <a:ea typeface="ＭＳ Ｐゴシック" pitchFamily="34" charset="-128"/>
              </a:rPr>
              <a:t>track </a:t>
            </a:r>
          </a:p>
        </p:txBody>
      </p:sp>
      <p:sp>
        <p:nvSpPr>
          <p:cNvPr id="10" name="Rectangle 9"/>
          <p:cNvSpPr/>
          <p:nvPr/>
        </p:nvSpPr>
        <p:spPr>
          <a:xfrm>
            <a:off x="431622" y="3357858"/>
            <a:ext cx="3361626" cy="640080"/>
          </a:xfrm>
          <a:prstGeom prst="rect">
            <a:avLst/>
          </a:prstGeom>
        </p:spPr>
        <p:txBody>
          <a:bodyPr wrap="none">
            <a:spAutoFit/>
          </a:bodyPr>
          <a:lstStyle/>
          <a:p>
            <a:pPr marL="457200" indent="-457200">
              <a:buFont typeface="Arial" pitchFamily="34" charset="0"/>
              <a:buChar char="•"/>
            </a:pPr>
            <a:r>
              <a:rPr lang="en-US" altLang="en-US" sz="3200" dirty="0" smtClean="0">
                <a:ea typeface="ＭＳ Ｐゴシック" pitchFamily="34" charset="-128"/>
              </a:rPr>
              <a:t>“Zeroing Out” – </a:t>
            </a:r>
            <a:endParaRPr lang="en-US" altLang="en-US" sz="3200" dirty="0">
              <a:ea typeface="ＭＳ Ｐゴシック" pitchFamily="34" charset="-128"/>
            </a:endParaRPr>
          </a:p>
        </p:txBody>
      </p:sp>
      <p:sp>
        <p:nvSpPr>
          <p:cNvPr id="3" name="Rectangle 2"/>
          <p:cNvSpPr/>
          <p:nvPr/>
        </p:nvSpPr>
        <p:spPr>
          <a:xfrm>
            <a:off x="1059350" y="2671565"/>
            <a:ext cx="8265877" cy="584775"/>
          </a:xfrm>
          <a:prstGeom prst="rect">
            <a:avLst/>
          </a:prstGeom>
        </p:spPr>
        <p:txBody>
          <a:bodyPr wrap="square">
            <a:spAutoFit/>
          </a:bodyPr>
          <a:lstStyle/>
          <a:p>
            <a:pPr marL="457200" indent="-457200">
              <a:buFont typeface="Arial" pitchFamily="34" charset="0"/>
              <a:buChar char="•"/>
            </a:pPr>
            <a:r>
              <a:rPr lang="en-US" altLang="en-US" sz="3200" dirty="0">
                <a:ea typeface="ＭＳ Ｐゴシック" pitchFamily="34" charset="-128"/>
              </a:rPr>
              <a:t>Changes in income, expenses or goals</a:t>
            </a:r>
          </a:p>
        </p:txBody>
      </p:sp>
      <p:sp>
        <p:nvSpPr>
          <p:cNvPr id="13" name="Rectangle 12"/>
          <p:cNvSpPr/>
          <p:nvPr/>
        </p:nvSpPr>
        <p:spPr>
          <a:xfrm>
            <a:off x="1059350" y="4044151"/>
            <a:ext cx="11144682" cy="584775"/>
          </a:xfrm>
          <a:prstGeom prst="rect">
            <a:avLst/>
          </a:prstGeom>
        </p:spPr>
        <p:txBody>
          <a:bodyPr wrap="square">
            <a:spAutoFit/>
          </a:bodyPr>
          <a:lstStyle/>
          <a:p>
            <a:pPr marL="457200" indent="-457200">
              <a:buFont typeface="Arial" pitchFamily="34" charset="0"/>
              <a:buChar char="•"/>
            </a:pPr>
            <a:r>
              <a:rPr lang="en-US" altLang="en-US" sz="3200" dirty="0">
                <a:ea typeface="ＭＳ Ｐゴシック" pitchFamily="34" charset="-128"/>
              </a:rPr>
              <a:t>Money </a:t>
            </a:r>
            <a:r>
              <a:rPr lang="en-US" altLang="en-US" sz="3200" i="1" dirty="0">
                <a:ea typeface="ＭＳ Ｐゴシック" pitchFamily="34" charset="-128"/>
              </a:rPr>
              <a:t>In</a:t>
            </a:r>
            <a:r>
              <a:rPr lang="en-US" altLang="en-US" sz="3200" dirty="0">
                <a:ea typeface="ＭＳ Ｐゴシック" pitchFamily="34" charset="-128"/>
              </a:rPr>
              <a:t> (income, gifts, etc.) = Money </a:t>
            </a:r>
            <a:r>
              <a:rPr lang="en-US" altLang="en-US" sz="3200" i="1" dirty="0">
                <a:ea typeface="ＭＳ Ｐゴシック" pitchFamily="34" charset="-128"/>
              </a:rPr>
              <a:t>Out</a:t>
            </a:r>
            <a:r>
              <a:rPr lang="en-US" altLang="en-US" sz="3200" dirty="0">
                <a:ea typeface="ＭＳ Ｐゴシック" pitchFamily="34" charset="-128"/>
              </a:rPr>
              <a:t> (</a:t>
            </a:r>
            <a:r>
              <a:rPr lang="en-US" altLang="en-US" sz="3200" dirty="0" smtClean="0">
                <a:ea typeface="ＭＳ Ｐゴシック" pitchFamily="34" charset="-128"/>
              </a:rPr>
              <a:t>bills, savings, etc.)</a:t>
            </a:r>
            <a:endParaRPr lang="en-US" altLang="en-US" sz="3200" dirty="0">
              <a:ea typeface="ＭＳ Ｐゴシック" pitchFamily="34" charset="-128"/>
            </a:endParaRP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67903" y="121423"/>
            <a:ext cx="4750676" cy="682779"/>
          </a:xfrm>
          <a:prstGeom prst="rect">
            <a:avLst/>
          </a:prstGeom>
        </p:spPr>
      </p:pic>
    </p:spTree>
    <p:extLst>
      <p:ext uri="{BB962C8B-B14F-4D97-AF65-F5344CB8AC3E}">
        <p14:creationId xmlns:p14="http://schemas.microsoft.com/office/powerpoint/2010/main" val="3801731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P spid="3"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804202"/>
            <a:ext cx="12192000" cy="830177"/>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p:cNvSpPr txBox="1">
            <a:spLocks/>
          </p:cNvSpPr>
          <p:nvPr/>
        </p:nvSpPr>
        <p:spPr>
          <a:xfrm>
            <a:off x="0" y="0"/>
            <a:ext cx="5002924" cy="804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800" dirty="0" smtClean="0">
                <a:solidFill>
                  <a:srgbClr val="4E5055"/>
                </a:solidFill>
                <a:latin typeface="Khmer UI" panose="020B0502040204020203" pitchFamily="34" charset="0"/>
                <a:cs typeface="Khmer UI" panose="020B0502040204020203" pitchFamily="34" charset="0"/>
              </a:rPr>
              <a:t>First Steps to Financial Security</a:t>
            </a:r>
            <a:endParaRPr lang="en-US" sz="3600" dirty="0">
              <a:solidFill>
                <a:srgbClr val="4E5055"/>
              </a:solidFill>
            </a:endParaRPr>
          </a:p>
        </p:txBody>
      </p:sp>
      <p:cxnSp>
        <p:nvCxnSpPr>
          <p:cNvPr id="19" name="Straight Connector 18"/>
          <p:cNvCxnSpPr/>
          <p:nvPr/>
        </p:nvCxnSpPr>
        <p:spPr>
          <a:xfrm>
            <a:off x="0" y="1739003"/>
            <a:ext cx="12192000" cy="12032"/>
          </a:xfrm>
          <a:prstGeom prst="line">
            <a:avLst/>
          </a:prstGeom>
          <a:ln w="76200">
            <a:solidFill>
              <a:srgbClr val="0088CC"/>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9143" y="128803"/>
            <a:ext cx="4007626" cy="546595"/>
          </a:xfrm>
          <a:prstGeom prst="rect">
            <a:avLst/>
          </a:prstGeom>
        </p:spPr>
      </p:pic>
      <p:sp>
        <p:nvSpPr>
          <p:cNvPr id="7" name="TextBox 6"/>
          <p:cNvSpPr txBox="1"/>
          <p:nvPr/>
        </p:nvSpPr>
        <p:spPr>
          <a:xfrm>
            <a:off x="0" y="865347"/>
            <a:ext cx="12204032" cy="707886"/>
          </a:xfrm>
          <a:prstGeom prst="rect">
            <a:avLst/>
          </a:prstGeom>
          <a:noFill/>
        </p:spPr>
        <p:txBody>
          <a:bodyPr wrap="square" rtlCol="0">
            <a:spAutoFit/>
          </a:bodyPr>
          <a:lstStyle/>
          <a:p>
            <a:pPr algn="ctr"/>
            <a:r>
              <a:rPr lang="en-US" sz="4000" b="1" dirty="0" smtClean="0">
                <a:solidFill>
                  <a:schemeClr val="bg1"/>
                </a:solidFill>
                <a:latin typeface="Chaparral Pro" panose="02060503040505020203" pitchFamily="18" charset="0"/>
              </a:rPr>
              <a:t>Money Management – Checking Accounts</a:t>
            </a:r>
            <a:endParaRPr lang="en-US" sz="4000" b="1" dirty="0">
              <a:solidFill>
                <a:schemeClr val="bg1"/>
              </a:solidFill>
              <a:latin typeface="Chaparral Pro" panose="02060503040505020203" pitchFamily="18" charset="0"/>
            </a:endParaRPr>
          </a:p>
        </p:txBody>
      </p:sp>
      <p:sp>
        <p:nvSpPr>
          <p:cNvPr id="11" name="Rectangle 10"/>
          <p:cNvSpPr/>
          <p:nvPr/>
        </p:nvSpPr>
        <p:spPr>
          <a:xfrm>
            <a:off x="376348" y="2014624"/>
            <a:ext cx="8705845" cy="584775"/>
          </a:xfrm>
          <a:prstGeom prst="rect">
            <a:avLst/>
          </a:prstGeom>
        </p:spPr>
        <p:txBody>
          <a:bodyPr wrap="none">
            <a:spAutoFit/>
          </a:bodyPr>
          <a:lstStyle/>
          <a:p>
            <a:pPr marL="457200" indent="-457200">
              <a:buFont typeface="Arial" pitchFamily="34" charset="0"/>
              <a:buChar char="•"/>
            </a:pPr>
            <a:r>
              <a:rPr lang="en-US" altLang="en-US" sz="3200" dirty="0" smtClean="0">
                <a:solidFill>
                  <a:srgbClr val="000818"/>
                </a:solidFill>
                <a:ea typeface="ＭＳ Ｐゴシック" pitchFamily="34" charset="-128"/>
              </a:rPr>
              <a:t>Bank safe and smart with a bank or credit union </a:t>
            </a:r>
            <a:endParaRPr lang="en-US" altLang="en-US" sz="3200" dirty="0">
              <a:solidFill>
                <a:srgbClr val="000818"/>
              </a:solidFill>
              <a:ea typeface="ＭＳ Ｐゴシック" pitchFamily="34" charset="-128"/>
            </a:endParaRPr>
          </a:p>
        </p:txBody>
      </p:sp>
      <p:sp>
        <p:nvSpPr>
          <p:cNvPr id="12" name="Rectangle 11"/>
          <p:cNvSpPr/>
          <p:nvPr/>
        </p:nvSpPr>
        <p:spPr>
          <a:xfrm>
            <a:off x="376348" y="2644739"/>
            <a:ext cx="9986324" cy="584775"/>
          </a:xfrm>
          <a:prstGeom prst="rect">
            <a:avLst/>
          </a:prstGeom>
        </p:spPr>
        <p:txBody>
          <a:bodyPr wrap="none">
            <a:spAutoFit/>
          </a:bodyPr>
          <a:lstStyle/>
          <a:p>
            <a:pPr marL="457200" indent="-457200">
              <a:buFont typeface="Arial" pitchFamily="34" charset="0"/>
              <a:buChar char="•"/>
            </a:pPr>
            <a:r>
              <a:rPr lang="en-US" altLang="en-US" sz="3200" dirty="0" smtClean="0">
                <a:solidFill>
                  <a:srgbClr val="000818"/>
                </a:solidFill>
                <a:ea typeface="ＭＳ Ｐゴシック" pitchFamily="34" charset="-128"/>
              </a:rPr>
              <a:t>Sign up for direct deposit of paychecks and other checks</a:t>
            </a:r>
            <a:endParaRPr lang="en-US" altLang="en-US" sz="3200" dirty="0">
              <a:solidFill>
                <a:srgbClr val="000818"/>
              </a:solidFill>
              <a:ea typeface="ＭＳ Ｐゴシック" pitchFamily="34" charset="-128"/>
            </a:endParaRPr>
          </a:p>
        </p:txBody>
      </p:sp>
      <p:sp>
        <p:nvSpPr>
          <p:cNvPr id="14" name="Rectangle 13"/>
          <p:cNvSpPr/>
          <p:nvPr/>
        </p:nvSpPr>
        <p:spPr>
          <a:xfrm>
            <a:off x="376348" y="3274854"/>
            <a:ext cx="9217267" cy="584775"/>
          </a:xfrm>
          <a:prstGeom prst="rect">
            <a:avLst/>
          </a:prstGeom>
        </p:spPr>
        <p:txBody>
          <a:bodyPr wrap="none">
            <a:spAutoFit/>
          </a:bodyPr>
          <a:lstStyle/>
          <a:p>
            <a:pPr marL="457200" indent="-457200">
              <a:buFont typeface="Arial" pitchFamily="34" charset="0"/>
              <a:buChar char="•"/>
            </a:pPr>
            <a:r>
              <a:rPr lang="en-US" altLang="en-US" sz="3200" dirty="0" smtClean="0">
                <a:solidFill>
                  <a:srgbClr val="000818"/>
                </a:solidFill>
                <a:ea typeface="ＭＳ Ｐゴシック" pitchFamily="34" charset="-128"/>
              </a:rPr>
              <a:t>Avoid fees by using checks or online bill pay for bills</a:t>
            </a:r>
            <a:endParaRPr lang="en-US" altLang="en-US" sz="3200" dirty="0">
              <a:solidFill>
                <a:srgbClr val="000818"/>
              </a:solidFill>
              <a:ea typeface="ＭＳ Ｐゴシック" pitchFamily="34" charset="-128"/>
            </a:endParaRPr>
          </a:p>
        </p:txBody>
      </p:sp>
      <p:sp>
        <p:nvSpPr>
          <p:cNvPr id="15" name="Rectangle 14"/>
          <p:cNvSpPr/>
          <p:nvPr/>
        </p:nvSpPr>
        <p:spPr>
          <a:xfrm>
            <a:off x="376348" y="3904969"/>
            <a:ext cx="11790688" cy="1077218"/>
          </a:xfrm>
          <a:prstGeom prst="rect">
            <a:avLst/>
          </a:prstGeom>
        </p:spPr>
        <p:txBody>
          <a:bodyPr wrap="square">
            <a:spAutoFit/>
          </a:bodyPr>
          <a:lstStyle/>
          <a:p>
            <a:pPr marL="457200" indent="-457200">
              <a:buFont typeface="Arial" pitchFamily="34" charset="0"/>
              <a:buChar char="•"/>
            </a:pPr>
            <a:r>
              <a:rPr lang="en-US" altLang="en-US" sz="3200" dirty="0" smtClean="0">
                <a:solidFill>
                  <a:srgbClr val="000818"/>
                </a:solidFill>
                <a:ea typeface="ＭＳ Ｐゴシック" pitchFamily="34" charset="-128"/>
              </a:rPr>
              <a:t>Use a debit cards to make purchases or get cash, even where checks are not accepted</a:t>
            </a:r>
            <a:endParaRPr lang="en-US" altLang="en-US" sz="3200" dirty="0">
              <a:solidFill>
                <a:srgbClr val="000818"/>
              </a:solidFill>
              <a:ea typeface="ＭＳ Ｐゴシック" pitchFamily="34" charset="-128"/>
            </a:endParaRPr>
          </a:p>
        </p:txBody>
      </p:sp>
      <p:sp>
        <p:nvSpPr>
          <p:cNvPr id="16" name="Rectangle 15"/>
          <p:cNvSpPr/>
          <p:nvPr/>
        </p:nvSpPr>
        <p:spPr>
          <a:xfrm>
            <a:off x="376348" y="5027527"/>
            <a:ext cx="6717223" cy="584775"/>
          </a:xfrm>
          <a:prstGeom prst="rect">
            <a:avLst/>
          </a:prstGeom>
        </p:spPr>
        <p:txBody>
          <a:bodyPr wrap="none">
            <a:spAutoFit/>
          </a:bodyPr>
          <a:lstStyle/>
          <a:p>
            <a:pPr marL="457200" indent="-457200">
              <a:buFont typeface="Arial" pitchFamily="34" charset="0"/>
              <a:buChar char="•"/>
            </a:pPr>
            <a:r>
              <a:rPr lang="en-US" altLang="en-US" sz="3200" dirty="0">
                <a:solidFill>
                  <a:srgbClr val="000818"/>
                </a:solidFill>
                <a:ea typeface="ＭＳ Ｐゴシック" pitchFamily="34" charset="-128"/>
              </a:rPr>
              <a:t>Overdraft </a:t>
            </a:r>
            <a:r>
              <a:rPr lang="en-US" altLang="en-US" sz="3200" dirty="0" smtClean="0">
                <a:solidFill>
                  <a:srgbClr val="000818"/>
                </a:solidFill>
                <a:ea typeface="ＭＳ Ｐゴシック" pitchFamily="34" charset="-128"/>
              </a:rPr>
              <a:t>Coverage: Do you need it?</a:t>
            </a:r>
            <a:endParaRPr lang="en-US" altLang="en-US" sz="3200" dirty="0">
              <a:solidFill>
                <a:srgbClr val="000818"/>
              </a:solidFill>
              <a:ea typeface="ＭＳ Ｐゴシック" pitchFamily="34" charset="-128"/>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7903" y="121423"/>
            <a:ext cx="4750676" cy="682779"/>
          </a:xfrm>
          <a:prstGeom prst="rect">
            <a:avLst/>
          </a:prstGeom>
        </p:spPr>
      </p:pic>
    </p:spTree>
    <p:extLst>
      <p:ext uri="{BB962C8B-B14F-4D97-AF65-F5344CB8AC3E}">
        <p14:creationId xmlns:p14="http://schemas.microsoft.com/office/powerpoint/2010/main" val="2002714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804202"/>
            <a:ext cx="12192000" cy="830177"/>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txBox="1">
            <a:spLocks/>
          </p:cNvSpPr>
          <p:nvPr/>
        </p:nvSpPr>
        <p:spPr>
          <a:xfrm>
            <a:off x="0" y="0"/>
            <a:ext cx="5002924" cy="804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800" dirty="0" smtClean="0">
                <a:solidFill>
                  <a:srgbClr val="4E5055"/>
                </a:solidFill>
                <a:latin typeface="Khmer UI" panose="020B0502040204020203" pitchFamily="34" charset="0"/>
                <a:cs typeface="Khmer UI" panose="020B0502040204020203" pitchFamily="34" charset="0"/>
              </a:rPr>
              <a:t>First Steps to Financial Security</a:t>
            </a:r>
            <a:endParaRPr lang="en-US" sz="3600" dirty="0">
              <a:solidFill>
                <a:srgbClr val="4E5055"/>
              </a:solidFill>
            </a:endParaRPr>
          </a:p>
        </p:txBody>
      </p:sp>
      <p:cxnSp>
        <p:nvCxnSpPr>
          <p:cNvPr id="18" name="Straight Connector 17"/>
          <p:cNvCxnSpPr/>
          <p:nvPr/>
        </p:nvCxnSpPr>
        <p:spPr>
          <a:xfrm>
            <a:off x="0" y="1739003"/>
            <a:ext cx="12192000" cy="12032"/>
          </a:xfrm>
          <a:prstGeom prst="line">
            <a:avLst/>
          </a:prstGeom>
          <a:ln w="76200">
            <a:solidFill>
              <a:srgbClr val="0088CC"/>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9143" y="128803"/>
            <a:ext cx="4007626" cy="546595"/>
          </a:xfrm>
          <a:prstGeom prst="rect">
            <a:avLst/>
          </a:prstGeom>
        </p:spPr>
      </p:pic>
      <p:sp>
        <p:nvSpPr>
          <p:cNvPr id="7" name="TextBox 6"/>
          <p:cNvSpPr txBox="1"/>
          <p:nvPr/>
        </p:nvSpPr>
        <p:spPr>
          <a:xfrm>
            <a:off x="-16285" y="865347"/>
            <a:ext cx="12204032" cy="707886"/>
          </a:xfrm>
          <a:prstGeom prst="rect">
            <a:avLst/>
          </a:prstGeom>
          <a:noFill/>
        </p:spPr>
        <p:txBody>
          <a:bodyPr wrap="square" rtlCol="0">
            <a:spAutoFit/>
          </a:bodyPr>
          <a:lstStyle/>
          <a:p>
            <a:pPr algn="ctr"/>
            <a:r>
              <a:rPr lang="en-US" sz="4000" b="1" dirty="0" smtClean="0">
                <a:solidFill>
                  <a:schemeClr val="bg1"/>
                </a:solidFill>
                <a:latin typeface="Chaparral Pro" panose="02060503040505020203" pitchFamily="18" charset="0"/>
              </a:rPr>
              <a:t>Money Management – Savings Accounts</a:t>
            </a:r>
            <a:endParaRPr lang="en-US" sz="4000" b="1" dirty="0">
              <a:solidFill>
                <a:schemeClr val="bg1"/>
              </a:solidFill>
              <a:latin typeface="Chaparral Pro" panose="02060503040505020203" pitchFamily="18" charset="0"/>
            </a:endParaRPr>
          </a:p>
        </p:txBody>
      </p:sp>
      <p:sp>
        <p:nvSpPr>
          <p:cNvPr id="11" name="Rectangle 10"/>
          <p:cNvSpPr/>
          <p:nvPr/>
        </p:nvSpPr>
        <p:spPr>
          <a:xfrm>
            <a:off x="376348" y="2014623"/>
            <a:ext cx="7621445" cy="640080"/>
          </a:xfrm>
          <a:prstGeom prst="rect">
            <a:avLst/>
          </a:prstGeom>
        </p:spPr>
        <p:txBody>
          <a:bodyPr wrap="none">
            <a:spAutoFit/>
          </a:bodyPr>
          <a:lstStyle/>
          <a:p>
            <a:pPr marL="457200" indent="-457200" fontAlgn="auto">
              <a:spcBef>
                <a:spcPts val="0"/>
              </a:spcBef>
              <a:spcAft>
                <a:spcPts val="0"/>
              </a:spcAft>
              <a:buFont typeface="Arial" pitchFamily="34" charset="0"/>
              <a:buChar char="•"/>
              <a:defRPr/>
            </a:pPr>
            <a:r>
              <a:rPr lang="en-US" sz="3200" dirty="0" smtClean="0">
                <a:ea typeface="ＭＳ Ｐゴシック" pitchFamily="-109" charset="-128"/>
              </a:rPr>
              <a:t>Separate your savings from your spending</a:t>
            </a:r>
            <a:endParaRPr lang="en-US" sz="3200" dirty="0">
              <a:ea typeface="ＭＳ Ｐゴシック" pitchFamily="-109" charset="-128"/>
            </a:endParaRPr>
          </a:p>
        </p:txBody>
      </p:sp>
      <p:sp>
        <p:nvSpPr>
          <p:cNvPr id="12" name="Rectangle 11"/>
          <p:cNvSpPr/>
          <p:nvPr/>
        </p:nvSpPr>
        <p:spPr>
          <a:xfrm>
            <a:off x="376348" y="2694334"/>
            <a:ext cx="11418767" cy="640080"/>
          </a:xfrm>
          <a:prstGeom prst="rect">
            <a:avLst/>
          </a:prstGeom>
        </p:spPr>
        <p:txBody>
          <a:bodyPr wrap="none">
            <a:spAutoFit/>
          </a:bodyPr>
          <a:lstStyle/>
          <a:p>
            <a:pPr marL="457200" indent="-457200" fontAlgn="auto">
              <a:spcBef>
                <a:spcPts val="0"/>
              </a:spcBef>
              <a:spcAft>
                <a:spcPts val="0"/>
              </a:spcAft>
              <a:buFont typeface="Arial" pitchFamily="34" charset="0"/>
              <a:buChar char="•"/>
              <a:defRPr/>
            </a:pPr>
            <a:r>
              <a:rPr lang="en-US" sz="3200" dirty="0">
                <a:ea typeface="ＭＳ Ｐゴシック" pitchFamily="-109" charset="-128"/>
              </a:rPr>
              <a:t>Protect your savings </a:t>
            </a:r>
            <a:r>
              <a:rPr lang="en-US" sz="3200" dirty="0" smtClean="0">
                <a:ea typeface="ＭＳ Ｐゴシック" pitchFamily="-109" charset="-128"/>
              </a:rPr>
              <a:t>with </a:t>
            </a:r>
            <a:r>
              <a:rPr lang="en-US" sz="3200" dirty="0">
                <a:ea typeface="ＭＳ Ｐゴシック" pitchFamily="-109" charset="-128"/>
              </a:rPr>
              <a:t>an </a:t>
            </a:r>
            <a:r>
              <a:rPr lang="en-US" sz="3200" dirty="0" smtClean="0">
                <a:ea typeface="ＭＳ Ｐゴシック" pitchFamily="-109" charset="-128"/>
              </a:rPr>
              <a:t>FDIC/NCUA-insured </a:t>
            </a:r>
            <a:r>
              <a:rPr lang="en-US" sz="3200" dirty="0">
                <a:ea typeface="ＭＳ Ｐゴシック" pitchFamily="-109" charset="-128"/>
              </a:rPr>
              <a:t>savings account</a:t>
            </a:r>
          </a:p>
        </p:txBody>
      </p:sp>
      <p:sp>
        <p:nvSpPr>
          <p:cNvPr id="14" name="Rectangle 13"/>
          <p:cNvSpPr/>
          <p:nvPr/>
        </p:nvSpPr>
        <p:spPr>
          <a:xfrm>
            <a:off x="376348" y="3374045"/>
            <a:ext cx="9463360" cy="640080"/>
          </a:xfrm>
          <a:prstGeom prst="rect">
            <a:avLst/>
          </a:prstGeom>
        </p:spPr>
        <p:txBody>
          <a:bodyPr wrap="none">
            <a:spAutoFit/>
          </a:bodyPr>
          <a:lstStyle/>
          <a:p>
            <a:pPr marL="457200" indent="-457200" fontAlgn="auto">
              <a:spcBef>
                <a:spcPts val="0"/>
              </a:spcBef>
              <a:spcAft>
                <a:spcPts val="0"/>
              </a:spcAft>
              <a:buFont typeface="Arial" pitchFamily="34" charset="0"/>
              <a:buChar char="•"/>
              <a:defRPr/>
            </a:pPr>
            <a:r>
              <a:rPr lang="en-US" sz="3200" dirty="0" smtClean="0">
                <a:ea typeface="ＭＳ Ｐゴシック" pitchFamily="-109" charset="-128"/>
              </a:rPr>
              <a:t>Create separate savings accounts </a:t>
            </a:r>
            <a:r>
              <a:rPr lang="en-US" sz="3200" dirty="0">
                <a:ea typeface="ＭＳ Ｐゴシック" pitchFamily="-109" charset="-128"/>
              </a:rPr>
              <a:t>for each </a:t>
            </a:r>
            <a:r>
              <a:rPr lang="en-US" sz="3200" dirty="0" smtClean="0">
                <a:ea typeface="ＭＳ Ｐゴシック" pitchFamily="-109" charset="-128"/>
              </a:rPr>
              <a:t>major goal</a:t>
            </a:r>
            <a:endParaRPr lang="en-US" sz="3200" dirty="0">
              <a:ea typeface="ＭＳ Ｐゴシック" pitchFamily="-109" charset="-128"/>
            </a:endParaRPr>
          </a:p>
        </p:txBody>
      </p:sp>
      <p:sp>
        <p:nvSpPr>
          <p:cNvPr id="15" name="Rectangle 14"/>
          <p:cNvSpPr/>
          <p:nvPr/>
        </p:nvSpPr>
        <p:spPr>
          <a:xfrm>
            <a:off x="376348" y="4053756"/>
            <a:ext cx="11790688" cy="640080"/>
          </a:xfrm>
          <a:prstGeom prst="rect">
            <a:avLst/>
          </a:prstGeom>
        </p:spPr>
        <p:txBody>
          <a:bodyPr wrap="square">
            <a:spAutoFit/>
          </a:bodyPr>
          <a:lstStyle/>
          <a:p>
            <a:pPr marL="457200" indent="-457200" fontAlgn="auto">
              <a:spcBef>
                <a:spcPts val="0"/>
              </a:spcBef>
              <a:spcAft>
                <a:spcPts val="0"/>
              </a:spcAft>
              <a:buFont typeface="Arial" pitchFamily="34" charset="0"/>
              <a:buChar char="•"/>
              <a:defRPr/>
            </a:pPr>
            <a:r>
              <a:rPr lang="en-US" sz="3200" dirty="0">
                <a:ea typeface="ＭＳ Ｐゴシック" pitchFamily="-109" charset="-128"/>
              </a:rPr>
              <a:t>Pay yourself </a:t>
            </a:r>
            <a:r>
              <a:rPr lang="en-US" sz="3200" dirty="0" smtClean="0">
                <a:ea typeface="ＭＳ Ｐゴシック" pitchFamily="-109" charset="-128"/>
              </a:rPr>
              <a:t>first with automatic </a:t>
            </a:r>
            <a:r>
              <a:rPr lang="en-US" sz="3200" dirty="0">
                <a:ea typeface="ＭＳ Ｐゴシック" pitchFamily="-109" charset="-128"/>
              </a:rPr>
              <a:t>deposits/transfers from checking</a:t>
            </a:r>
          </a:p>
        </p:txBody>
      </p:sp>
      <p:sp>
        <p:nvSpPr>
          <p:cNvPr id="16" name="Rectangle 15"/>
          <p:cNvSpPr/>
          <p:nvPr/>
        </p:nvSpPr>
        <p:spPr>
          <a:xfrm>
            <a:off x="376347" y="4733465"/>
            <a:ext cx="6286721" cy="640080"/>
          </a:xfrm>
          <a:prstGeom prst="rect">
            <a:avLst/>
          </a:prstGeom>
        </p:spPr>
        <p:txBody>
          <a:bodyPr wrap="none">
            <a:spAutoFit/>
          </a:bodyPr>
          <a:lstStyle/>
          <a:p>
            <a:pPr marL="457200" indent="-457200" fontAlgn="auto">
              <a:spcBef>
                <a:spcPts val="0"/>
              </a:spcBef>
              <a:spcAft>
                <a:spcPts val="0"/>
              </a:spcAft>
              <a:buFont typeface="Arial" pitchFamily="34" charset="0"/>
              <a:buChar char="•"/>
              <a:defRPr/>
            </a:pPr>
            <a:r>
              <a:rPr lang="en-US" sz="3200" dirty="0">
                <a:ea typeface="ＭＳ Ｐゴシック" pitchFamily="-109" charset="-128"/>
              </a:rPr>
              <a:t>Earn interest to build your savings</a:t>
            </a:r>
            <a:endParaRPr kumimoji="1" lang="en-US" sz="3200" b="1" dirty="0">
              <a:solidFill>
                <a:schemeClr val="accent2"/>
              </a:solidFill>
            </a:endParaRPr>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67903" y="121423"/>
            <a:ext cx="4750676" cy="682779"/>
          </a:xfrm>
          <a:prstGeom prst="rect">
            <a:avLst/>
          </a:prstGeom>
        </p:spPr>
      </p:pic>
    </p:spTree>
    <p:extLst>
      <p:ext uri="{BB962C8B-B14F-4D97-AF65-F5344CB8AC3E}">
        <p14:creationId xmlns:p14="http://schemas.microsoft.com/office/powerpoint/2010/main" val="1287323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804202"/>
            <a:ext cx="12192000" cy="830177"/>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1"/>
          <p:cNvSpPr txBox="1">
            <a:spLocks/>
          </p:cNvSpPr>
          <p:nvPr/>
        </p:nvSpPr>
        <p:spPr>
          <a:xfrm>
            <a:off x="0" y="0"/>
            <a:ext cx="5002924" cy="804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800" dirty="0" smtClean="0">
                <a:solidFill>
                  <a:srgbClr val="4E5055"/>
                </a:solidFill>
                <a:latin typeface="Khmer UI" panose="020B0502040204020203" pitchFamily="34" charset="0"/>
                <a:cs typeface="Khmer UI" panose="020B0502040204020203" pitchFamily="34" charset="0"/>
              </a:rPr>
              <a:t>First Steps to Financial Security</a:t>
            </a:r>
            <a:endParaRPr lang="en-US" sz="3600" dirty="0">
              <a:solidFill>
                <a:srgbClr val="4E5055"/>
              </a:solidFill>
            </a:endParaRPr>
          </a:p>
        </p:txBody>
      </p:sp>
      <p:cxnSp>
        <p:nvCxnSpPr>
          <p:cNvPr id="26" name="Straight Connector 25"/>
          <p:cNvCxnSpPr/>
          <p:nvPr/>
        </p:nvCxnSpPr>
        <p:spPr>
          <a:xfrm>
            <a:off x="0" y="1739003"/>
            <a:ext cx="12192000" cy="12032"/>
          </a:xfrm>
          <a:prstGeom prst="line">
            <a:avLst/>
          </a:prstGeom>
          <a:ln w="76200">
            <a:solidFill>
              <a:srgbClr val="0088CC"/>
            </a:solidFill>
          </a:ln>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9143" y="128803"/>
            <a:ext cx="4007626" cy="546595"/>
          </a:xfrm>
          <a:prstGeom prst="rect">
            <a:avLst/>
          </a:prstGeom>
        </p:spPr>
      </p:pic>
      <p:sp>
        <p:nvSpPr>
          <p:cNvPr id="7" name="TextBox 6"/>
          <p:cNvSpPr txBox="1"/>
          <p:nvPr/>
        </p:nvSpPr>
        <p:spPr>
          <a:xfrm>
            <a:off x="0" y="865347"/>
            <a:ext cx="12204032" cy="707886"/>
          </a:xfrm>
          <a:prstGeom prst="rect">
            <a:avLst/>
          </a:prstGeom>
          <a:noFill/>
        </p:spPr>
        <p:txBody>
          <a:bodyPr wrap="square" rtlCol="0">
            <a:spAutoFit/>
          </a:bodyPr>
          <a:lstStyle/>
          <a:p>
            <a:pPr algn="ctr"/>
            <a:r>
              <a:rPr lang="en-US" sz="4000" b="1" dirty="0" smtClean="0">
                <a:solidFill>
                  <a:schemeClr val="bg1"/>
                </a:solidFill>
                <a:latin typeface="Chaparral Pro" panose="02060503040505020203" pitchFamily="18" charset="0"/>
              </a:rPr>
              <a:t>Money Management – Short Term Savings</a:t>
            </a:r>
            <a:endParaRPr lang="en-US" sz="4000" b="1" dirty="0">
              <a:solidFill>
                <a:schemeClr val="bg1"/>
              </a:solidFill>
              <a:latin typeface="Chaparral Pro" panose="02060503040505020203" pitchFamily="18" charset="0"/>
            </a:endParaRPr>
          </a:p>
        </p:txBody>
      </p:sp>
      <p:sp>
        <p:nvSpPr>
          <p:cNvPr id="11" name="Rectangle 10"/>
          <p:cNvSpPr/>
          <p:nvPr/>
        </p:nvSpPr>
        <p:spPr>
          <a:xfrm>
            <a:off x="376348" y="2014622"/>
            <a:ext cx="5292090" cy="640080"/>
          </a:xfrm>
          <a:prstGeom prst="rect">
            <a:avLst/>
          </a:prstGeom>
        </p:spPr>
        <p:txBody>
          <a:bodyPr wrap="none">
            <a:spAutoFit/>
          </a:bodyPr>
          <a:lstStyle/>
          <a:p>
            <a:pPr marL="457200" indent="-457200">
              <a:buFont typeface="Arial" pitchFamily="34" charset="0"/>
              <a:buChar char="•"/>
            </a:pPr>
            <a:r>
              <a:rPr lang="en-US" altLang="en-US" sz="3200" dirty="0">
                <a:ea typeface="ＭＳ Ｐゴシック" pitchFamily="34" charset="-128"/>
              </a:rPr>
              <a:t>Traditional savings accounts</a:t>
            </a:r>
          </a:p>
        </p:txBody>
      </p:sp>
      <p:sp>
        <p:nvSpPr>
          <p:cNvPr id="12" name="Rectangle 11"/>
          <p:cNvSpPr/>
          <p:nvPr/>
        </p:nvSpPr>
        <p:spPr>
          <a:xfrm>
            <a:off x="376348" y="2735811"/>
            <a:ext cx="6369501" cy="584775"/>
          </a:xfrm>
          <a:prstGeom prst="rect">
            <a:avLst/>
          </a:prstGeom>
        </p:spPr>
        <p:txBody>
          <a:bodyPr wrap="none">
            <a:spAutoFit/>
          </a:bodyPr>
          <a:lstStyle/>
          <a:p>
            <a:pPr marL="457200" indent="-457200">
              <a:buFont typeface="Arial" pitchFamily="34" charset="0"/>
              <a:buChar char="•"/>
            </a:pPr>
            <a:r>
              <a:rPr lang="en-US" altLang="en-US" sz="3200" dirty="0">
                <a:ea typeface="ＭＳ Ｐゴシック" pitchFamily="34" charset="-128"/>
              </a:rPr>
              <a:t>Money </a:t>
            </a:r>
            <a:r>
              <a:rPr lang="en-US" altLang="en-US" sz="3200" dirty="0" smtClean="0">
                <a:ea typeface="ＭＳ Ｐゴシック" pitchFamily="34" charset="-128"/>
              </a:rPr>
              <a:t>Market Accounts </a:t>
            </a:r>
            <a:r>
              <a:rPr lang="en-US" altLang="en-US" sz="3200" dirty="0">
                <a:ea typeface="ＭＳ Ｐゴシック" pitchFamily="34" charset="-128"/>
              </a:rPr>
              <a:t>(MMAs)</a:t>
            </a:r>
          </a:p>
        </p:txBody>
      </p:sp>
      <p:sp>
        <p:nvSpPr>
          <p:cNvPr id="14" name="Rectangle 13"/>
          <p:cNvSpPr/>
          <p:nvPr/>
        </p:nvSpPr>
        <p:spPr>
          <a:xfrm>
            <a:off x="376348" y="3401695"/>
            <a:ext cx="5310685" cy="584775"/>
          </a:xfrm>
          <a:prstGeom prst="rect">
            <a:avLst/>
          </a:prstGeom>
        </p:spPr>
        <p:txBody>
          <a:bodyPr wrap="none">
            <a:spAutoFit/>
          </a:bodyPr>
          <a:lstStyle/>
          <a:p>
            <a:pPr marL="457200" indent="-457200">
              <a:buFont typeface="Arial" pitchFamily="34" charset="0"/>
              <a:buChar char="•"/>
            </a:pPr>
            <a:r>
              <a:rPr lang="en-US" altLang="en-US" sz="3200" dirty="0">
                <a:ea typeface="ＭＳ Ｐゴシック" pitchFamily="34" charset="-128"/>
              </a:rPr>
              <a:t>Certificates of D</a:t>
            </a:r>
            <a:r>
              <a:rPr lang="en-US" altLang="en-US" sz="3200" dirty="0" smtClean="0">
                <a:ea typeface="ＭＳ Ｐゴシック" pitchFamily="34" charset="-128"/>
              </a:rPr>
              <a:t>eposit </a:t>
            </a:r>
            <a:r>
              <a:rPr lang="en-US" altLang="en-US" sz="3200" dirty="0">
                <a:ea typeface="ＭＳ Ｐゴシック" pitchFamily="34" charset="-128"/>
              </a:rPr>
              <a:t>(CDs)</a:t>
            </a:r>
          </a:p>
        </p:txBody>
      </p:sp>
      <p:sp>
        <p:nvSpPr>
          <p:cNvPr id="15" name="Rectangle 14"/>
          <p:cNvSpPr/>
          <p:nvPr/>
        </p:nvSpPr>
        <p:spPr>
          <a:xfrm>
            <a:off x="376348" y="4067579"/>
            <a:ext cx="11790688" cy="584775"/>
          </a:xfrm>
          <a:prstGeom prst="rect">
            <a:avLst/>
          </a:prstGeom>
        </p:spPr>
        <p:txBody>
          <a:bodyPr wrap="square">
            <a:spAutoFit/>
          </a:bodyPr>
          <a:lstStyle/>
          <a:p>
            <a:pPr marL="457200" indent="-457200">
              <a:buFont typeface="Arial" pitchFamily="34" charset="0"/>
              <a:buChar char="•"/>
            </a:pPr>
            <a:r>
              <a:rPr lang="en-US" altLang="en-US" sz="3200" dirty="0" smtClean="0">
                <a:ea typeface="ＭＳ Ｐゴシック" pitchFamily="34" charset="-128"/>
              </a:rPr>
              <a:t>Matched Savings Accounts (Individual Development Accounts)</a:t>
            </a:r>
            <a:endParaRPr lang="en-US" altLang="en-US" sz="3200" dirty="0">
              <a:ea typeface="ＭＳ Ｐゴシック" pitchFamily="34" charset="-128"/>
            </a:endParaRPr>
          </a:p>
        </p:txBody>
      </p:sp>
      <p:sp>
        <p:nvSpPr>
          <p:cNvPr id="16" name="Rectangle 15"/>
          <p:cNvSpPr/>
          <p:nvPr/>
        </p:nvSpPr>
        <p:spPr>
          <a:xfrm>
            <a:off x="376347" y="4733464"/>
            <a:ext cx="3713261" cy="640080"/>
          </a:xfrm>
          <a:prstGeom prst="rect">
            <a:avLst/>
          </a:prstGeom>
        </p:spPr>
        <p:txBody>
          <a:bodyPr wrap="none">
            <a:spAutoFit/>
          </a:bodyPr>
          <a:lstStyle/>
          <a:p>
            <a:pPr marL="457200" indent="-457200">
              <a:buFont typeface="Arial" pitchFamily="34" charset="0"/>
              <a:buChar char="•"/>
            </a:pPr>
            <a:r>
              <a:rPr lang="en-US" altLang="en-US" sz="3200" dirty="0">
                <a:ea typeface="ＭＳ Ｐゴシック" pitchFamily="34" charset="-128"/>
              </a:rPr>
              <a:t>U.S. savings bonds</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67903" y="121423"/>
            <a:ext cx="4750676" cy="682779"/>
          </a:xfrm>
          <a:prstGeom prst="rect">
            <a:avLst/>
          </a:prstGeom>
        </p:spPr>
      </p:pic>
    </p:spTree>
    <p:extLst>
      <p:ext uri="{BB962C8B-B14F-4D97-AF65-F5344CB8AC3E}">
        <p14:creationId xmlns:p14="http://schemas.microsoft.com/office/powerpoint/2010/main" val="4250436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804202"/>
            <a:ext cx="12192000" cy="830177"/>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p:cNvSpPr txBox="1">
            <a:spLocks/>
          </p:cNvSpPr>
          <p:nvPr/>
        </p:nvSpPr>
        <p:spPr>
          <a:xfrm>
            <a:off x="0" y="0"/>
            <a:ext cx="5002924" cy="804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800" dirty="0" smtClean="0">
                <a:solidFill>
                  <a:srgbClr val="4E5055"/>
                </a:solidFill>
                <a:latin typeface="Khmer UI" panose="020B0502040204020203" pitchFamily="34" charset="0"/>
                <a:cs typeface="Khmer UI" panose="020B0502040204020203" pitchFamily="34" charset="0"/>
              </a:rPr>
              <a:t>First Steps to Financial Security</a:t>
            </a:r>
            <a:endParaRPr lang="en-US" sz="3600" dirty="0">
              <a:solidFill>
                <a:srgbClr val="4E5055"/>
              </a:solidFill>
            </a:endParaRPr>
          </a:p>
        </p:txBody>
      </p:sp>
      <p:cxnSp>
        <p:nvCxnSpPr>
          <p:cNvPr id="19" name="Straight Connector 18"/>
          <p:cNvCxnSpPr/>
          <p:nvPr/>
        </p:nvCxnSpPr>
        <p:spPr>
          <a:xfrm>
            <a:off x="0" y="1739003"/>
            <a:ext cx="12192000" cy="12032"/>
          </a:xfrm>
          <a:prstGeom prst="line">
            <a:avLst/>
          </a:prstGeom>
          <a:ln w="76200">
            <a:solidFill>
              <a:srgbClr val="0088CC"/>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9143" y="128803"/>
            <a:ext cx="4007626" cy="546595"/>
          </a:xfrm>
          <a:prstGeom prst="rect">
            <a:avLst/>
          </a:prstGeom>
        </p:spPr>
      </p:pic>
      <p:sp>
        <p:nvSpPr>
          <p:cNvPr id="7" name="TextBox 6"/>
          <p:cNvSpPr txBox="1"/>
          <p:nvPr/>
        </p:nvSpPr>
        <p:spPr>
          <a:xfrm>
            <a:off x="0" y="880736"/>
            <a:ext cx="12204032" cy="677108"/>
          </a:xfrm>
          <a:prstGeom prst="rect">
            <a:avLst/>
          </a:prstGeom>
          <a:noFill/>
        </p:spPr>
        <p:txBody>
          <a:bodyPr wrap="square" rtlCol="0">
            <a:spAutoFit/>
          </a:bodyPr>
          <a:lstStyle/>
          <a:p>
            <a:pPr algn="ctr"/>
            <a:r>
              <a:rPr lang="en-US" sz="3800" b="1" dirty="0" smtClean="0">
                <a:solidFill>
                  <a:schemeClr val="bg1"/>
                </a:solidFill>
                <a:latin typeface="Chaparral Pro" panose="02060503040505020203" pitchFamily="18" charset="0"/>
              </a:rPr>
              <a:t>Money Management – Advantages of Checking/Saving</a:t>
            </a:r>
            <a:endParaRPr lang="en-US" sz="3800" b="1" dirty="0">
              <a:solidFill>
                <a:schemeClr val="bg1"/>
              </a:solidFill>
              <a:latin typeface="Chaparral Pro" panose="02060503040505020203" pitchFamily="18" charset="0"/>
            </a:endParaRPr>
          </a:p>
        </p:txBody>
      </p:sp>
      <p:sp>
        <p:nvSpPr>
          <p:cNvPr id="11" name="Rectangle 10"/>
          <p:cNvSpPr/>
          <p:nvPr/>
        </p:nvSpPr>
        <p:spPr>
          <a:xfrm>
            <a:off x="376348" y="2014621"/>
            <a:ext cx="5808000" cy="640080"/>
          </a:xfrm>
          <a:prstGeom prst="rect">
            <a:avLst/>
          </a:prstGeom>
        </p:spPr>
        <p:txBody>
          <a:bodyPr wrap="none">
            <a:spAutoFit/>
          </a:bodyPr>
          <a:lstStyle/>
          <a:p>
            <a:pPr marL="457200" indent="-457200">
              <a:spcAft>
                <a:spcPts val="1000"/>
              </a:spcAft>
              <a:buFont typeface="Arial" pitchFamily="34" charset="0"/>
              <a:buChar char="•"/>
              <a:defRPr/>
            </a:pPr>
            <a:r>
              <a:rPr lang="en-US" sz="3200" dirty="0"/>
              <a:t>Your money is </a:t>
            </a:r>
            <a:r>
              <a:rPr lang="en-US" sz="3200" dirty="0" smtClean="0"/>
              <a:t>safe and insured</a:t>
            </a:r>
            <a:endParaRPr lang="en-US" sz="3200" dirty="0"/>
          </a:p>
        </p:txBody>
      </p:sp>
      <p:sp>
        <p:nvSpPr>
          <p:cNvPr id="12" name="Rectangle 11"/>
          <p:cNvSpPr/>
          <p:nvPr/>
        </p:nvSpPr>
        <p:spPr>
          <a:xfrm>
            <a:off x="376348" y="2644736"/>
            <a:ext cx="7761292" cy="640080"/>
          </a:xfrm>
          <a:prstGeom prst="rect">
            <a:avLst/>
          </a:prstGeom>
        </p:spPr>
        <p:txBody>
          <a:bodyPr wrap="none">
            <a:spAutoFit/>
          </a:bodyPr>
          <a:lstStyle/>
          <a:p>
            <a:pPr marL="457200" indent="-457200">
              <a:spcAft>
                <a:spcPts val="1000"/>
              </a:spcAft>
              <a:buFont typeface="Arial" pitchFamily="34" charset="0"/>
              <a:buChar char="•"/>
              <a:defRPr/>
            </a:pPr>
            <a:r>
              <a:rPr lang="en-US" sz="3200" dirty="0" smtClean="0"/>
              <a:t>Bank records </a:t>
            </a:r>
            <a:r>
              <a:rPr lang="en-US" sz="3200" dirty="0"/>
              <a:t>provide proof </a:t>
            </a:r>
            <a:r>
              <a:rPr lang="en-US" sz="3200" dirty="0" smtClean="0"/>
              <a:t>of bill payment</a:t>
            </a:r>
            <a:endParaRPr lang="en-US" sz="3200" dirty="0"/>
          </a:p>
        </p:txBody>
      </p:sp>
      <p:sp>
        <p:nvSpPr>
          <p:cNvPr id="14" name="Rectangle 13"/>
          <p:cNvSpPr/>
          <p:nvPr/>
        </p:nvSpPr>
        <p:spPr>
          <a:xfrm>
            <a:off x="376348" y="3274851"/>
            <a:ext cx="6158674" cy="640080"/>
          </a:xfrm>
          <a:prstGeom prst="rect">
            <a:avLst/>
          </a:prstGeom>
        </p:spPr>
        <p:txBody>
          <a:bodyPr wrap="none">
            <a:spAutoFit/>
          </a:bodyPr>
          <a:lstStyle/>
          <a:p>
            <a:pPr marL="457200" indent="-457200">
              <a:spcAft>
                <a:spcPts val="1000"/>
              </a:spcAft>
              <a:buFont typeface="Arial" pitchFamily="34" charset="0"/>
              <a:buChar char="•"/>
              <a:defRPr/>
            </a:pPr>
            <a:r>
              <a:rPr lang="en-US" sz="3200" dirty="0" smtClean="0"/>
              <a:t>Bank records help track spending</a:t>
            </a:r>
            <a:endParaRPr lang="en-US" sz="3200" dirty="0"/>
          </a:p>
        </p:txBody>
      </p:sp>
      <p:sp>
        <p:nvSpPr>
          <p:cNvPr id="15" name="Rectangle 14"/>
          <p:cNvSpPr/>
          <p:nvPr/>
        </p:nvSpPr>
        <p:spPr>
          <a:xfrm>
            <a:off x="376348" y="4535081"/>
            <a:ext cx="11790688" cy="640080"/>
          </a:xfrm>
          <a:prstGeom prst="rect">
            <a:avLst/>
          </a:prstGeom>
        </p:spPr>
        <p:txBody>
          <a:bodyPr wrap="square">
            <a:spAutoFit/>
          </a:bodyPr>
          <a:lstStyle/>
          <a:p>
            <a:pPr marL="457200" indent="-457200">
              <a:spcAft>
                <a:spcPts val="1000"/>
              </a:spcAft>
              <a:buFont typeface="Arial" pitchFamily="34" charset="0"/>
              <a:buChar char="•"/>
              <a:defRPr/>
            </a:pPr>
            <a:r>
              <a:rPr lang="en-US" sz="3200" dirty="0"/>
              <a:t>Less expensive than check-cashing stores and money orders</a:t>
            </a:r>
          </a:p>
        </p:txBody>
      </p:sp>
      <p:sp>
        <p:nvSpPr>
          <p:cNvPr id="13" name="Rectangle 12"/>
          <p:cNvSpPr/>
          <p:nvPr/>
        </p:nvSpPr>
        <p:spPr>
          <a:xfrm>
            <a:off x="376348" y="3904966"/>
            <a:ext cx="11790688" cy="640080"/>
          </a:xfrm>
          <a:prstGeom prst="rect">
            <a:avLst/>
          </a:prstGeom>
        </p:spPr>
        <p:txBody>
          <a:bodyPr wrap="square">
            <a:spAutoFit/>
          </a:bodyPr>
          <a:lstStyle/>
          <a:p>
            <a:pPr marL="457200" indent="-457200">
              <a:spcAft>
                <a:spcPts val="1000"/>
              </a:spcAft>
              <a:buFont typeface="Arial" pitchFamily="34" charset="0"/>
              <a:buChar char="•"/>
              <a:defRPr/>
            </a:pPr>
            <a:r>
              <a:rPr lang="en-US" sz="3200" dirty="0"/>
              <a:t>Money in a savings account grows by earning interest</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7903" y="121423"/>
            <a:ext cx="4750676" cy="682779"/>
          </a:xfrm>
          <a:prstGeom prst="rect">
            <a:avLst/>
          </a:prstGeom>
        </p:spPr>
      </p:pic>
    </p:spTree>
    <p:extLst>
      <p:ext uri="{BB962C8B-B14F-4D97-AF65-F5344CB8AC3E}">
        <p14:creationId xmlns:p14="http://schemas.microsoft.com/office/powerpoint/2010/main" val="3059595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15" grpId="0"/>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850</TotalTime>
  <Words>1361</Words>
  <Application>Microsoft Office PowerPoint</Application>
  <PresentationFormat>Custom</PresentationFormat>
  <Paragraphs>210</Paragraphs>
  <Slides>23</Slides>
  <Notes>7</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Welcome!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Darrin Williams</dc:creator>
  <cp:lastModifiedBy>Nathan Pittman</cp:lastModifiedBy>
  <cp:revision>61</cp:revision>
  <cp:lastPrinted>2014-09-30T19:38:54Z</cp:lastPrinted>
  <dcterms:created xsi:type="dcterms:W3CDTF">2014-09-28T22:00:39Z</dcterms:created>
  <dcterms:modified xsi:type="dcterms:W3CDTF">2015-05-13T14:15:12Z</dcterms:modified>
</cp:coreProperties>
</file>